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1"/>
    <p:sldMasterId id="2147485200" r:id="rId2"/>
  </p:sldMasterIdLst>
  <p:notesMasterIdLst>
    <p:notesMasterId r:id="rId11"/>
  </p:notesMasterIdLst>
  <p:sldIdLst>
    <p:sldId id="307" r:id="rId3"/>
    <p:sldId id="306" r:id="rId4"/>
    <p:sldId id="308" r:id="rId5"/>
    <p:sldId id="309" r:id="rId6"/>
    <p:sldId id="311" r:id="rId7"/>
    <p:sldId id="312" r:id="rId8"/>
    <p:sldId id="313" r:id="rId9"/>
    <p:sldId id="3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144"/>
    <a:srgbClr val="6950A1"/>
    <a:srgbClr val="70B8B4"/>
    <a:srgbClr val="EDDBC3"/>
    <a:srgbClr val="ED7D31"/>
    <a:srgbClr val="4472C4"/>
    <a:srgbClr val="5B9BD5"/>
    <a:srgbClr val="A5A5A5"/>
    <a:srgbClr val="FFCCCC"/>
    <a:srgbClr val="EE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85960C4-546D-4B81-873E-6DF280CE13D1}" type="datetimeFigureOut">
              <a:rPr lang="fa-IR" smtClean="0"/>
              <a:t>04/02/1443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CD3109-FAE9-43F3-A08C-C7663C0166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03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1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2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0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3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1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8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1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13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2C24-5187-465F-AF11-BBBC20E101E8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81EA-541D-4F9D-AB09-FC785EA3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3" y="735516"/>
            <a:ext cx="3374985" cy="3905931"/>
          </a:xfrm>
          <a:noFill/>
          <a:ln w="38100">
            <a:solidFill>
              <a:srgbClr val="00AE9D"/>
            </a:solidFill>
            <a:prstDash val="dashDot"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تکنیک های فروش حرفه</a:t>
            </a:r>
            <a:r>
              <a:rPr lang="fa-IR" sz="1200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ای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75C8-E3DA-4E0C-B968-47241504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03" y="4780342"/>
            <a:ext cx="3374985" cy="381966"/>
          </a:xfrm>
          <a:solidFill>
            <a:schemeClr val="tx1">
              <a:lumMod val="95000"/>
              <a:lumOff val="5000"/>
            </a:schemeClr>
          </a:solidFill>
        </p:spPr>
        <p:txBody>
          <a:bodyPr vert="horz" lIns="91440" tIns="108000" rIns="91440" bIns="45720" rtlCol="0" anchor="ctr" anchorCtr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chemeClr val="bg1">
                    <a:lumMod val="75000"/>
                  </a:schemeClr>
                </a:solidFill>
                <a:cs typeface="B Titr" panose="00000700000000000000" pitchFamily="2" charset="-78"/>
              </a:rPr>
              <a:t>گردآورنده: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591330-469C-4D53-9FA8-705D78F3DB23}"/>
              </a:ext>
            </a:extLst>
          </p:cNvPr>
          <p:cNvSpPr txBox="1">
            <a:spLocks/>
          </p:cNvSpPr>
          <p:nvPr/>
        </p:nvSpPr>
        <p:spPr>
          <a:xfrm>
            <a:off x="699303" y="5231753"/>
            <a:ext cx="3374985" cy="729206"/>
          </a:xfrm>
          <a:prstGeom prst="rect">
            <a:avLst/>
          </a:prstGeom>
          <a:noFill/>
          <a:ln w="28575">
            <a:solidFill>
              <a:srgbClr val="6950A1"/>
            </a:solidFill>
            <a:prstDash val="lgDash"/>
          </a:ln>
        </p:spPr>
        <p:txBody>
          <a:bodyPr vert="horz" lIns="91440" tIns="108000" rIns="91440" bIns="45720" rtlCol="0" anchor="ctr" anchorCtr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rPr>
              <a:t>]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rPr>
              <a:t>نام و نام خانوادگی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rPr>
              <a:t>[</a:t>
            </a: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29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4A88B2-9DEC-419A-813D-E8D164A41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83" y="373172"/>
            <a:ext cx="8143356" cy="54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424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8B54-8770-404E-8807-05BF77CB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534" y="1531188"/>
            <a:ext cx="3425711" cy="3503800"/>
          </a:xfrm>
          <a:solidFill>
            <a:schemeClr val="bg1">
              <a:lumMod val="9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252000" tIns="396000" rIns="252000"/>
          <a:lstStyle/>
          <a:p>
            <a:pPr marL="0" indent="0" algn="ctr">
              <a:buNone/>
            </a:pPr>
            <a:r>
              <a:rPr lang="fa-IR" dirty="0">
                <a:solidFill>
                  <a:srgbClr val="00AE9D"/>
                </a:solidFill>
                <a:cs typeface="B Titr" panose="00000700000000000000" pitchFamily="2" charset="-78"/>
              </a:rPr>
              <a:t>برایان تریسی : </a:t>
            </a:r>
          </a:p>
          <a:p>
            <a:pPr marL="0" indent="0" algn="ctr">
              <a:buNone/>
            </a:pPr>
            <a:endParaRPr lang="fa-IR" dirty="0">
              <a:solidFill>
                <a:srgbClr val="6950A1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هر کاری که خواستید شروع کنید بدترین حالتش رو در نظر بگیرید.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11F80-D163-46AA-AFCC-32CB467A6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46" y="1297942"/>
            <a:ext cx="3425711" cy="3913124"/>
          </a:xfrm>
          <a:prstGeom prst="rect">
            <a:avLst/>
          </a:prstGeom>
          <a:ln w="38100" cap="sq">
            <a:solidFill>
              <a:srgbClr val="6950A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3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D63-F611-446B-B8E1-8F06034B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تعریف فروش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E8BE-C7CE-422E-833E-52D969E8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876" y="1562582"/>
            <a:ext cx="7730924" cy="46143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فروش یکی از عوامل زیرمجموعه بازاریابی است، به عبارتی فروش انتهائی‌ترین عملیات بازاریابی در یک معامله است ولی در عین حال شروع یک رابطه بلند مدت با مشتریان است.</a:t>
            </a:r>
            <a:endParaRPr lang="en-US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en-US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فروش یعنی هنر و علم به ثمر رساندن کلیه تلاش های بازاریابی است.</a:t>
            </a:r>
          </a:p>
          <a:p>
            <a:pPr algn="just">
              <a:lnSpc>
                <a:spcPct val="150000"/>
              </a:lnSpc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2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D63-F611-446B-B8E1-8F06034B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تعریف بازار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E8BE-C7CE-422E-833E-52D969E8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04" y="1562582"/>
            <a:ext cx="6052595" cy="46143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بازار عبارت است از "محلی براي مبادلات بالقوه“.</a:t>
            </a:r>
          </a:p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اگر براي محصول یا خدمت ما حتی یک نفر هم وجود داشته باشد، می توانیم بگوییم که بازار وجود دارد.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09387-18BE-4D9D-954A-2A00DE36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D63-F611-446B-B8E1-8F06034B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تفاوت فروش و بازاریابی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E8BE-C7CE-422E-833E-52D969E8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048" y="1562582"/>
            <a:ext cx="7626751" cy="46143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بازاريابي به مجموعه فرآيندهايي اطلاق مي شود كه از شناخت نياز مشتري (حتي قبل از توليد محصول) آغاز شده و به فروش و در نهايت به فعاليتهاي پس از فروش ختم مي‌گردد.</a:t>
            </a:r>
          </a:p>
          <a:p>
            <a:pPr algn="just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در واقع مي توان گفت كه فروش بخشي از فعاليتهاي بازاريابي است.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99E35-F3EC-44B9-A3EA-C3CC06EE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1" y="4111687"/>
            <a:ext cx="4204896" cy="2367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4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D63-F611-446B-B8E1-8F06034B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تفاوت فروش و بازاریابی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E8BE-C7CE-422E-833E-52D969E8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048" y="1562582"/>
            <a:ext cx="7626751" cy="46143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در ديدگاههاي سنتي، فروش به عنوان پايان ارتباط با مشتري در نظر گرفته مي شد حال آنكه در ديدگاههاي جديد فروش آغاز يك رابطه با مشتري است. </a:t>
            </a:r>
          </a:p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فروش به نوعي مي تواند به عنوان فعاليت به ثمر رساننده‌ي بازاريابي محسوب شود. </a:t>
            </a:r>
          </a:p>
        </p:txBody>
      </p:sp>
    </p:spTree>
    <p:extLst>
      <p:ext uri="{BB962C8B-B14F-4D97-AF65-F5344CB8AC3E}">
        <p14:creationId xmlns:p14="http://schemas.microsoft.com/office/powerpoint/2010/main" val="174565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D63-F611-446B-B8E1-8F06034B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چگونه محصولات خود را به دیگران بفروشیم؟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E8BE-C7CE-422E-833E-52D969E8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2" y="1562582"/>
            <a:ext cx="7765647" cy="4614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به خاطر داشته باشید که شما در اصل باید یک مشاور خوب و حرفه ای باشید نه فقط یک فروشنده.</a:t>
            </a:r>
          </a:p>
          <a:p>
            <a:pPr marL="0" indent="0" algn="just">
              <a:buNone/>
            </a:pPr>
            <a:endParaRPr lang="fa-IR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                                    1-خودت انجام دهنده باش </a:t>
            </a:r>
          </a:p>
          <a:p>
            <a:pPr marL="0" indent="0" algn="just">
              <a:buNone/>
            </a:pPr>
            <a:r>
              <a:rPr lang="fa-IR" dirty="0">
                <a:solidFill>
                  <a:srgbClr val="FFC000"/>
                </a:solidFill>
                <a:cs typeface="B Nazanin" panose="00000400000000000000" pitchFamily="2" charset="-78"/>
              </a:rPr>
              <a:t>3 دیدگاه اساسی در فروش   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2-آشنایی با مسائل و مشکلات </a:t>
            </a:r>
          </a:p>
          <a:p>
            <a:pPr marL="0" indent="0" algn="just">
              <a:buNone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                                    3-فروش یعنی انتقال حس</a:t>
            </a:r>
          </a:p>
          <a:p>
            <a:pPr marL="0" indent="0" algn="just">
              <a:buNone/>
            </a:pPr>
            <a:endParaRPr lang="fa-IR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در اصل مشتری شما نباید شما را در مقابل خود ببیند بلکه باید شما را در کنار خود حس کند.</a:t>
            </a:r>
            <a:endParaRPr lang="en-US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2E04FFA-07BD-401E-889B-A9A4C27AFADA}"/>
              </a:ext>
            </a:extLst>
          </p:cNvPr>
          <p:cNvSpPr/>
          <p:nvPr/>
        </p:nvSpPr>
        <p:spPr>
          <a:xfrm>
            <a:off x="8028491" y="2888145"/>
            <a:ext cx="280139" cy="1693716"/>
          </a:xfrm>
          <a:prstGeom prst="rightBrace">
            <a:avLst/>
          </a:prstGeom>
          <a:ln w="28575">
            <a:solidFill>
              <a:srgbClr val="6950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302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1840754-60F8-4159-A590-368FF3680BE1}" vid="{8E9039EE-52D0-4740-AC10-082F6C8132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1235</TotalTime>
  <Words>280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 2</vt:lpstr>
      <vt:lpstr>HDOfficeLightV0</vt:lpstr>
      <vt:lpstr>Theme2</vt:lpstr>
      <vt:lpstr>تکنیک های فروش حرفه ای</vt:lpstr>
      <vt:lpstr>PowerPoint Presentation</vt:lpstr>
      <vt:lpstr>PowerPoint Presentation</vt:lpstr>
      <vt:lpstr>تعریف فروش</vt:lpstr>
      <vt:lpstr>تعریف بازار</vt:lpstr>
      <vt:lpstr>تفاوت فروش و بازاریابی</vt:lpstr>
      <vt:lpstr>تفاوت فروش و بازاریابی</vt:lpstr>
      <vt:lpstr>چگونه محصولات خود را به دیگران بفروشیم؟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تکنیک های فروش حرفه ای</dc:title>
  <dc:creator>hoseyn</dc:creator>
  <cp:lastModifiedBy>بهنام نیکزاد</cp:lastModifiedBy>
  <cp:revision>127</cp:revision>
  <dcterms:created xsi:type="dcterms:W3CDTF">2014-11-27T22:13:29Z</dcterms:created>
  <dcterms:modified xsi:type="dcterms:W3CDTF">2021-11-07T09:53:35Z</dcterms:modified>
</cp:coreProperties>
</file>