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478" r:id="rId2"/>
    <p:sldId id="489" r:id="rId3"/>
    <p:sldId id="702" r:id="rId4"/>
    <p:sldId id="703" r:id="rId5"/>
    <p:sldId id="479" r:id="rId6"/>
    <p:sldId id="701" r:id="rId7"/>
    <p:sldId id="480" r:id="rId8"/>
    <p:sldId id="481" r:id="rId9"/>
    <p:sldId id="482" r:id="rId10"/>
    <p:sldId id="483" r:id="rId11"/>
    <p:sldId id="484" r:id="rId12"/>
    <p:sldId id="485" r:id="rId13"/>
    <p:sldId id="490" r:id="rId14"/>
    <p:sldId id="486" r:id="rId15"/>
    <p:sldId id="487" r:id="rId16"/>
    <p:sldId id="488" r:id="rId17"/>
    <p:sldId id="492" r:id="rId18"/>
    <p:sldId id="493" r:id="rId19"/>
    <p:sldId id="495" r:id="rId20"/>
    <p:sldId id="496" r:id="rId21"/>
    <p:sldId id="497" r:id="rId22"/>
    <p:sldId id="498" r:id="rId23"/>
    <p:sldId id="499" r:id="rId24"/>
    <p:sldId id="500" r:id="rId25"/>
    <p:sldId id="501" r:id="rId26"/>
    <p:sldId id="502" r:id="rId27"/>
    <p:sldId id="503" r:id="rId28"/>
    <p:sldId id="504" r:id="rId29"/>
    <p:sldId id="505" r:id="rId30"/>
    <p:sldId id="506" r:id="rId31"/>
    <p:sldId id="507" r:id="rId32"/>
    <p:sldId id="508" r:id="rId33"/>
    <p:sldId id="509" r:id="rId34"/>
    <p:sldId id="51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FD1C34-8F08-4903-9DB6-7EB72C2065F7}">
          <p14:sldIdLst>
            <p14:sldId id="478"/>
            <p14:sldId id="489"/>
            <p14:sldId id="702"/>
            <p14:sldId id="703"/>
            <p14:sldId id="479"/>
            <p14:sldId id="701"/>
            <p14:sldId id="480"/>
            <p14:sldId id="481"/>
            <p14:sldId id="482"/>
            <p14:sldId id="483"/>
            <p14:sldId id="484"/>
            <p14:sldId id="485"/>
            <p14:sldId id="490"/>
            <p14:sldId id="486"/>
            <p14:sldId id="487"/>
            <p14:sldId id="488"/>
            <p14:sldId id="492"/>
            <p14:sldId id="493"/>
            <p14:sldId id="495"/>
            <p14:sldId id="496"/>
            <p14:sldId id="497"/>
            <p14:sldId id="498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  <p14:sldId id="51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D Design" initials="G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12B"/>
    <a:srgbClr val="21592A"/>
    <a:srgbClr val="2A3442"/>
    <a:srgbClr val="3366FF"/>
    <a:srgbClr val="D2AA40"/>
    <a:srgbClr val="99850B"/>
    <a:srgbClr val="BDA30E"/>
    <a:srgbClr val="FF66CC"/>
    <a:srgbClr val="FFD44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5256" autoAdjust="0"/>
  </p:normalViewPr>
  <p:slideViewPr>
    <p:cSldViewPr snapToGrid="0">
      <p:cViewPr>
        <p:scale>
          <a:sx n="81" d="100"/>
          <a:sy n="81" d="100"/>
        </p:scale>
        <p:origin x="-17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8A79DF1-F6F3-4C7A-B999-061899A6FE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C6663E1-9CBE-4871-B9ED-0057BB589F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434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CC0C-1C80-47D1-BF0A-6074C3817624}" type="datetimeFigureOut">
              <a:rPr lang="en-ID" smtClean="0"/>
              <a:t>11/12/2021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9EF7-E82C-4276-9101-E06CBF5FBD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60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6550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8613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74417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044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2735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33121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09516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652821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2719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59617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0541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13604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99024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55964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7832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97322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17698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92449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32873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17386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52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1E86CB8C-6D70-4BA5-BD27-433BE308472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5800" y="1038225"/>
            <a:ext cx="5410200" cy="47815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418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FF2B5EF4-FFF2-40B4-BE49-F238E27FC236}">
                <a16:creationId xmlns:a16="http://schemas.microsoft.com/office/drawing/2014/main" xmlns="" id="{D02F4483-D40E-4AAD-9874-7B8639782C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43698" y="1847849"/>
            <a:ext cx="3595688" cy="2162175"/>
          </a:xfrm>
          <a:prstGeom prst="roundRect">
            <a:avLst>
              <a:gd name="adj" fmla="val 3786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109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8D51EE10-41A4-4F33-A07B-F40BBA2204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4330" y="1233425"/>
            <a:ext cx="2231716" cy="4391149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C847AC0A-8730-4354-A24E-E9940C84B4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48175" y="3181351"/>
            <a:ext cx="4467225" cy="2247900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5119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38475007-5D38-44E4-A474-54496034024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725612" y="1123949"/>
            <a:ext cx="2319338" cy="4562475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038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8220BB39-E762-4E17-B6C4-05914D8058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48539" y="2"/>
            <a:ext cx="8694922" cy="6857996"/>
          </a:xfrm>
          <a:custGeom>
            <a:avLst/>
            <a:gdLst>
              <a:gd name="connsiteX0" fmla="*/ 2821319 w 8694922"/>
              <a:gd name="connsiteY0" fmla="*/ 1441449 h 6857996"/>
              <a:gd name="connsiteX1" fmla="*/ 1827544 w 8694922"/>
              <a:gd name="connsiteY1" fmla="*/ 3428998 h 6857996"/>
              <a:gd name="connsiteX2" fmla="*/ 2821319 w 8694922"/>
              <a:gd name="connsiteY2" fmla="*/ 5416547 h 6857996"/>
              <a:gd name="connsiteX3" fmla="*/ 5873603 w 8694922"/>
              <a:gd name="connsiteY3" fmla="*/ 5416547 h 6857996"/>
              <a:gd name="connsiteX4" fmla="*/ 6867378 w 8694922"/>
              <a:gd name="connsiteY4" fmla="*/ 3428998 h 6857996"/>
              <a:gd name="connsiteX5" fmla="*/ 5873603 w 8694922"/>
              <a:gd name="connsiteY5" fmla="*/ 1441449 h 6857996"/>
              <a:gd name="connsiteX6" fmla="*/ 1714500 w 8694922"/>
              <a:gd name="connsiteY6" fmla="*/ 0 h 6857996"/>
              <a:gd name="connsiteX7" fmla="*/ 6980422 w 8694922"/>
              <a:gd name="connsiteY7" fmla="*/ 0 h 6857996"/>
              <a:gd name="connsiteX8" fmla="*/ 8694922 w 8694922"/>
              <a:gd name="connsiteY8" fmla="*/ 3428998 h 6857996"/>
              <a:gd name="connsiteX9" fmla="*/ 6980422 w 8694922"/>
              <a:gd name="connsiteY9" fmla="*/ 6857996 h 6857996"/>
              <a:gd name="connsiteX10" fmla="*/ 1714500 w 8694922"/>
              <a:gd name="connsiteY10" fmla="*/ 6857996 h 6857996"/>
              <a:gd name="connsiteX11" fmla="*/ 0 w 8694922"/>
              <a:gd name="connsiteY11" fmla="*/ 3428998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4922" h="6857996">
                <a:moveTo>
                  <a:pt x="2821319" y="1441449"/>
                </a:moveTo>
                <a:lnTo>
                  <a:pt x="1827544" y="3428998"/>
                </a:lnTo>
                <a:lnTo>
                  <a:pt x="2821319" y="5416547"/>
                </a:lnTo>
                <a:lnTo>
                  <a:pt x="5873603" y="5416547"/>
                </a:lnTo>
                <a:lnTo>
                  <a:pt x="6867378" y="3428998"/>
                </a:lnTo>
                <a:lnTo>
                  <a:pt x="5873603" y="1441449"/>
                </a:lnTo>
                <a:close/>
                <a:moveTo>
                  <a:pt x="1714500" y="0"/>
                </a:moveTo>
                <a:lnTo>
                  <a:pt x="6980422" y="0"/>
                </a:lnTo>
                <a:lnTo>
                  <a:pt x="8694922" y="3428998"/>
                </a:lnTo>
                <a:lnTo>
                  <a:pt x="6980422" y="6857996"/>
                </a:lnTo>
                <a:lnTo>
                  <a:pt x="1714500" y="6857996"/>
                </a:lnTo>
                <a:lnTo>
                  <a:pt x="0" y="342899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8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FB624A60-842C-4B97-940F-8149EE446D7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2924" y="311944"/>
            <a:ext cx="4895851" cy="6234112"/>
          </a:xfrm>
          <a:custGeom>
            <a:avLst/>
            <a:gdLst>
              <a:gd name="connsiteX0" fmla="*/ 2702609 w 4895851"/>
              <a:gd name="connsiteY0" fmla="*/ 4260056 h 6234112"/>
              <a:gd name="connsiteX1" fmla="*/ 4707842 w 4895851"/>
              <a:gd name="connsiteY1" fmla="*/ 4260056 h 6234112"/>
              <a:gd name="connsiteX2" fmla="*/ 4895851 w 4895851"/>
              <a:gd name="connsiteY2" fmla="*/ 4448065 h 6234112"/>
              <a:gd name="connsiteX3" fmla="*/ 4895851 w 4895851"/>
              <a:gd name="connsiteY3" fmla="*/ 6046103 h 6234112"/>
              <a:gd name="connsiteX4" fmla="*/ 4707842 w 4895851"/>
              <a:gd name="connsiteY4" fmla="*/ 6234112 h 6234112"/>
              <a:gd name="connsiteX5" fmla="*/ 2702609 w 4895851"/>
              <a:gd name="connsiteY5" fmla="*/ 6234112 h 6234112"/>
              <a:gd name="connsiteX6" fmla="*/ 2514600 w 4895851"/>
              <a:gd name="connsiteY6" fmla="*/ 6046103 h 6234112"/>
              <a:gd name="connsiteX7" fmla="*/ 2514600 w 4895851"/>
              <a:gd name="connsiteY7" fmla="*/ 4448065 h 6234112"/>
              <a:gd name="connsiteX8" fmla="*/ 2702609 w 4895851"/>
              <a:gd name="connsiteY8" fmla="*/ 4260056 h 6234112"/>
              <a:gd name="connsiteX9" fmla="*/ 226790 w 4895851"/>
              <a:gd name="connsiteY9" fmla="*/ 390525 h 6234112"/>
              <a:gd name="connsiteX10" fmla="*/ 2154461 w 4895851"/>
              <a:gd name="connsiteY10" fmla="*/ 390525 h 6234112"/>
              <a:gd name="connsiteX11" fmla="*/ 2381251 w 4895851"/>
              <a:gd name="connsiteY11" fmla="*/ 617315 h 6234112"/>
              <a:gd name="connsiteX12" fmla="*/ 2381251 w 4895851"/>
              <a:gd name="connsiteY12" fmla="*/ 5616797 h 6234112"/>
              <a:gd name="connsiteX13" fmla="*/ 2154461 w 4895851"/>
              <a:gd name="connsiteY13" fmla="*/ 5843587 h 6234112"/>
              <a:gd name="connsiteX14" fmla="*/ 226790 w 4895851"/>
              <a:gd name="connsiteY14" fmla="*/ 5843587 h 6234112"/>
              <a:gd name="connsiteX15" fmla="*/ 0 w 4895851"/>
              <a:gd name="connsiteY15" fmla="*/ 5616797 h 6234112"/>
              <a:gd name="connsiteX16" fmla="*/ 0 w 4895851"/>
              <a:gd name="connsiteY16" fmla="*/ 617315 h 6234112"/>
              <a:gd name="connsiteX17" fmla="*/ 226790 w 4895851"/>
              <a:gd name="connsiteY17" fmla="*/ 390525 h 6234112"/>
              <a:gd name="connsiteX18" fmla="*/ 2741390 w 4895851"/>
              <a:gd name="connsiteY18" fmla="*/ 0 h 6234112"/>
              <a:gd name="connsiteX19" fmla="*/ 4669061 w 4895851"/>
              <a:gd name="connsiteY19" fmla="*/ 0 h 6234112"/>
              <a:gd name="connsiteX20" fmla="*/ 4895851 w 4895851"/>
              <a:gd name="connsiteY20" fmla="*/ 226790 h 6234112"/>
              <a:gd name="connsiteX21" fmla="*/ 4895851 w 4895851"/>
              <a:gd name="connsiteY21" fmla="*/ 3899916 h 6234112"/>
              <a:gd name="connsiteX22" fmla="*/ 4669061 w 4895851"/>
              <a:gd name="connsiteY22" fmla="*/ 4126706 h 6234112"/>
              <a:gd name="connsiteX23" fmla="*/ 2741390 w 4895851"/>
              <a:gd name="connsiteY23" fmla="*/ 4126706 h 6234112"/>
              <a:gd name="connsiteX24" fmla="*/ 2514600 w 4895851"/>
              <a:gd name="connsiteY24" fmla="*/ 3899916 h 6234112"/>
              <a:gd name="connsiteX25" fmla="*/ 2514600 w 4895851"/>
              <a:gd name="connsiteY25" fmla="*/ 226790 h 6234112"/>
              <a:gd name="connsiteX26" fmla="*/ 2741390 w 4895851"/>
              <a:gd name="connsiteY26" fmla="*/ 0 h 623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895851" h="6234112">
                <a:moveTo>
                  <a:pt x="2702609" y="4260056"/>
                </a:moveTo>
                <a:lnTo>
                  <a:pt x="4707842" y="4260056"/>
                </a:lnTo>
                <a:cubicBezTo>
                  <a:pt x="4811677" y="4260056"/>
                  <a:pt x="4895851" y="4344230"/>
                  <a:pt x="4895851" y="4448065"/>
                </a:cubicBezTo>
                <a:lnTo>
                  <a:pt x="4895851" y="6046103"/>
                </a:lnTo>
                <a:cubicBezTo>
                  <a:pt x="4895851" y="6149938"/>
                  <a:pt x="4811677" y="6234112"/>
                  <a:pt x="4707842" y="6234112"/>
                </a:cubicBezTo>
                <a:lnTo>
                  <a:pt x="2702609" y="6234112"/>
                </a:lnTo>
                <a:cubicBezTo>
                  <a:pt x="2598774" y="6234112"/>
                  <a:pt x="2514600" y="6149938"/>
                  <a:pt x="2514600" y="6046103"/>
                </a:cubicBezTo>
                <a:lnTo>
                  <a:pt x="2514600" y="4448065"/>
                </a:lnTo>
                <a:cubicBezTo>
                  <a:pt x="2514600" y="4344230"/>
                  <a:pt x="2598774" y="4260056"/>
                  <a:pt x="2702609" y="4260056"/>
                </a:cubicBezTo>
                <a:close/>
                <a:moveTo>
                  <a:pt x="226790" y="390525"/>
                </a:moveTo>
                <a:lnTo>
                  <a:pt x="2154461" y="390525"/>
                </a:lnTo>
                <a:cubicBezTo>
                  <a:pt x="2279714" y="390525"/>
                  <a:pt x="2381251" y="492062"/>
                  <a:pt x="2381251" y="617315"/>
                </a:cubicBezTo>
                <a:lnTo>
                  <a:pt x="2381251" y="5616797"/>
                </a:lnTo>
                <a:cubicBezTo>
                  <a:pt x="2381251" y="5742050"/>
                  <a:pt x="2279714" y="5843587"/>
                  <a:pt x="2154461" y="5843587"/>
                </a:cubicBezTo>
                <a:lnTo>
                  <a:pt x="226790" y="5843587"/>
                </a:lnTo>
                <a:cubicBezTo>
                  <a:pt x="101537" y="5843587"/>
                  <a:pt x="0" y="5742050"/>
                  <a:pt x="0" y="5616797"/>
                </a:cubicBezTo>
                <a:lnTo>
                  <a:pt x="0" y="617315"/>
                </a:lnTo>
                <a:cubicBezTo>
                  <a:pt x="0" y="492062"/>
                  <a:pt x="101537" y="390525"/>
                  <a:pt x="226790" y="390525"/>
                </a:cubicBezTo>
                <a:close/>
                <a:moveTo>
                  <a:pt x="2741390" y="0"/>
                </a:moveTo>
                <a:lnTo>
                  <a:pt x="4669061" y="0"/>
                </a:lnTo>
                <a:cubicBezTo>
                  <a:pt x="4794314" y="0"/>
                  <a:pt x="4895851" y="101537"/>
                  <a:pt x="4895851" y="226790"/>
                </a:cubicBezTo>
                <a:lnTo>
                  <a:pt x="4895851" y="3899916"/>
                </a:lnTo>
                <a:cubicBezTo>
                  <a:pt x="4895851" y="4025169"/>
                  <a:pt x="4794314" y="4126706"/>
                  <a:pt x="4669061" y="4126706"/>
                </a:cubicBezTo>
                <a:lnTo>
                  <a:pt x="2741390" y="4126706"/>
                </a:lnTo>
                <a:cubicBezTo>
                  <a:pt x="2616137" y="4126706"/>
                  <a:pt x="2514600" y="4025169"/>
                  <a:pt x="2514600" y="3899916"/>
                </a:cubicBezTo>
                <a:lnTo>
                  <a:pt x="2514600" y="226790"/>
                </a:lnTo>
                <a:cubicBezTo>
                  <a:pt x="2514600" y="101537"/>
                  <a:pt x="2616137" y="0"/>
                  <a:pt x="274139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7EE0C536-BC56-44D8-887C-24A801E2E2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33799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xmlns="" id="{9C0DC9C6-DBBA-4128-8BDC-6ACCCCE7BC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4374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08A15C4-12FD-4EB0-8B3D-70473BD0AA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7250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xmlns="" id="{23008B88-BD6A-420D-A123-B3A0C038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5425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C3C7DE4D-996F-419C-AA24-6275D7B4CF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6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53F6425-E254-42DF-8CEE-05AD77A74DC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76924" y="981075"/>
            <a:ext cx="5400675" cy="48958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810356B-B2C1-4AE3-B0DE-843FF75BDD1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3877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BD4C780A-FEA2-4BC7-A31C-26FB87A5A46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362326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5BD92314-46D6-4570-9834-6E31FB70E8D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00775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0669C55B-B876-460F-B07B-DE6BB78EB72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039224" y="2085974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271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xmlns="" id="{5223FDD9-D6F7-4B73-8C01-A0EABA4736E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972300" y="0"/>
            <a:ext cx="52197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5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3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916" r:id="rId2"/>
    <p:sldLayoutId id="2147483897" r:id="rId3"/>
    <p:sldLayoutId id="2147483867" r:id="rId4"/>
    <p:sldLayoutId id="2147483907" r:id="rId5"/>
    <p:sldLayoutId id="2147483908" r:id="rId6"/>
    <p:sldLayoutId id="2147483891" r:id="rId7"/>
    <p:sldLayoutId id="2147483884" r:id="rId8"/>
    <p:sldLayoutId id="2147483902" r:id="rId9"/>
    <p:sldLayoutId id="2147483894" r:id="rId10"/>
    <p:sldLayoutId id="2147483821" r:id="rId11"/>
    <p:sldLayoutId id="2147483838" r:id="rId12"/>
    <p:sldLayoutId id="214748391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Nasim" panose="00000700000000000000" pitchFamily="2" charset="-78"/>
              </a:rPr>
              <a:t>جزوه آموزشی</a:t>
            </a:r>
            <a:endParaRPr lang="en-US" sz="2800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00725" y="1478207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>
                <a:solidFill>
                  <a:schemeClr val="bg1"/>
                </a:solidFill>
                <a:cs typeface="B Zar" panose="00000400000000000000" pitchFamily="2" charset="-78"/>
              </a:rPr>
              <a:t>نظریه مشاوره و روان درمانی</a:t>
            </a:r>
            <a:endParaRPr lang="en-US" sz="40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19186" y="3147934"/>
            <a:ext cx="5774499" cy="839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دکتر رضا برومند</a:t>
            </a:r>
            <a:endParaRPr lang="en-US" sz="32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66362" y="4860099"/>
            <a:ext cx="2567836" cy="6137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مهر 1400</a:t>
            </a:r>
            <a:endParaRPr lang="en-US" sz="32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1- منظم کردن یافته ها: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>
                <a:cs typeface="B zar" panose="00000400000000000000" pitchFamily="2" charset="-78"/>
              </a:rPr>
              <a:t>به یافته های تحقیق نظم می دهد و پدیده های ظاهرا نامربوط را معنی دار میکند. نشان می دهد که چگونه از پیچیدگی مسائل بکاهیم تا بتوانیم آن ها را تجزیه و تحلیل کنیم.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2- ایجاد فرضیه: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zar" panose="00000400000000000000" pitchFamily="2" charset="-78"/>
              </a:rPr>
              <a:t>نظریه ها در تحقیق راهنما هستند و اغلب برای تعیین گام های بعدی در جمع آوری حقایق نقش اساسی دارند. می توان نظریه را نوعی کارخانه و یا آسیاب دانست که مسائل و قضایا بدان وارد می شود.</a:t>
            </a:r>
          </a:p>
          <a:p>
            <a:endParaRPr lang="en-US" b="1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schemeClr val="tx1"/>
                </a:solidFill>
                <a:cs typeface="B Titr" panose="00000700000000000000" pitchFamily="2" charset="-78"/>
              </a:rPr>
              <a:t>مهم ترین خصوصیات و فوایدی که نظریه برای استفاده کنندگان در بر دارد</a:t>
            </a:r>
            <a:endParaRPr lang="en-US" sz="2400" b="1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3- توان پیش بینی: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>
                <a:cs typeface="B zar" panose="00000400000000000000" pitchFamily="2" charset="-78"/>
              </a:rPr>
              <a:t>یک نظریه نه تنها محقق را به سوالاتی هدایت میکند که ممکن است مثمرثمر باشند بلکه همچنین به او نشان می دهد که پس از انجام تحقیق و مشاهدات خود چیزی ممکن است به دست آورد.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>
                <a:cs typeface="B zar" panose="00000400000000000000" pitchFamily="2" charset="-78"/>
              </a:rPr>
              <a:t>4</a:t>
            </a:r>
            <a:r>
              <a:rPr 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- توان تبیین: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>
                <a:cs typeface="B zar" panose="00000400000000000000" pitchFamily="2" charset="-78"/>
              </a:rPr>
              <a:t>این نقش نظریه به چراها پاسخ می گویید.</a:t>
            </a:r>
            <a:endParaRPr lang="en-US" sz="24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2400" b="1" dirty="0">
                <a:solidFill>
                  <a:prstClr val="black"/>
                </a:solidFill>
                <a:cs typeface="B Titr" panose="00000700000000000000" pitchFamily="2" charset="-78"/>
              </a:rPr>
              <a:t>مهم ترین خصوصیات و فوایدی که نظریه برای استفاده کنندگان در بر دارد</a:t>
            </a:r>
            <a:endParaRPr lang="en-US" sz="2400" b="1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>
                <a:latin typeface="Adobe Arabic" panose="02040503050201020203" pitchFamily="18" charset="-78"/>
                <a:cs typeface="B zar" panose="00000400000000000000" pitchFamily="2" charset="-78"/>
              </a:rPr>
              <a:t>1- روشنی و قابلیت فهم و فقدان تضاد میان اصول کلی نظریه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>
                <a:solidFill>
                  <a:schemeClr val="accent6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2- جامعیت در تبیین پدیده ها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>
                <a:latin typeface="Adobe Arabic" panose="02040503050201020203" pitchFamily="18" charset="-78"/>
                <a:cs typeface="B zar" panose="00000400000000000000" pitchFamily="2" charset="-78"/>
              </a:rPr>
              <a:t>3- صراحت و دقت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>
                <a:solidFill>
                  <a:srgbClr val="FF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4- صرفه جویی در کاربرد مفاهیم به هنگام تبیین پدیده ها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>
                <a:solidFill>
                  <a:srgbClr val="00206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5- تولید فرضیه ها و تحقیق بیشتر</a:t>
            </a:r>
            <a:endParaRPr lang="en-US" sz="2800" b="1" dirty="0">
              <a:solidFill>
                <a:srgbClr val="002060"/>
              </a:solidFill>
              <a:latin typeface="Adobe Arabic" panose="02040503050201020203" pitchFamily="18" charset="-78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dirty="0">
                <a:solidFill>
                  <a:schemeClr val="tx1"/>
                </a:solidFill>
                <a:cs typeface="B Titr" panose="00000700000000000000" pitchFamily="2" charset="-78"/>
              </a:rPr>
              <a:t>   ویژگی های یک نظریه خوب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مهرجنوب برگزار میکند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14" name="Rounded Rectangle 6">
            <a:extLst>
              <a:ext uri="{FF2B5EF4-FFF2-40B4-BE49-F238E27FC236}">
                <a16:creationId xmlns:a16="http://schemas.microsoft.com/office/drawing/2014/main" xmlns="" id="{70C821C0-2DF2-4C82-9D39-54E00A39A344}"/>
              </a:ext>
            </a:extLst>
          </p:cNvPr>
          <p:cNvSpPr/>
          <p:nvPr/>
        </p:nvSpPr>
        <p:spPr>
          <a:xfrm>
            <a:off x="2180491" y="1823183"/>
            <a:ext cx="8194431" cy="23150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200000"/>
              </a:lnSpc>
            </a:pPr>
            <a:r>
              <a:rPr lang="fa-IR" sz="4000" b="1" dirty="0">
                <a:solidFill>
                  <a:srgbClr val="C00000"/>
                </a:solidFill>
              </a:rPr>
              <a:t>فصل </a:t>
            </a:r>
            <a:r>
              <a:rPr lang="fa-IR" sz="4000" b="1" dirty="0" smtClean="0">
                <a:solidFill>
                  <a:srgbClr val="C00000"/>
                </a:solidFill>
              </a:rPr>
              <a:t>دوم</a:t>
            </a:r>
            <a:r>
              <a:rPr lang="fa-IR" sz="4000" b="1" dirty="0" smtClean="0">
                <a:solidFill>
                  <a:srgbClr val="C00000"/>
                </a:solidFill>
                <a:cs typeface="Adobe Arabic" panose="02040503050201020203" pitchFamily="18" charset="-78"/>
              </a:rPr>
              <a:t>:</a:t>
            </a:r>
          </a:p>
          <a:p>
            <a:pPr algn="ctr" rtl="1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Adobe Arabic" panose="02040503050201020203" pitchFamily="18" charset="-78"/>
              </a:rPr>
              <a:t>نظریه روان تحلیل گری زیگموند فروید</a:t>
            </a:r>
            <a:endParaRPr lang="fa-IR" sz="4000" b="1" dirty="0">
              <a:solidFill>
                <a:srgbClr val="C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/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221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- مفاهیم بنیادی نظریه فروید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- نظریه شخصیت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-ماهیت انسان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- مفهوم اضطراب و بیماری های روانی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- مکانیسم های دفاعی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- روان درمانی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- فرایند درمان در روانکاوی</a:t>
            </a:r>
            <a:endParaRPr lang="en-US" sz="2000" b="1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نظریه روان تحلیل گری(روانکاوی) زیگموند فروید</a:t>
            </a:r>
            <a:endParaRPr lang="en-US" sz="28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219730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>
                <a:cs typeface="B Zar" panose="00000400000000000000" pitchFamily="2" charset="-78"/>
              </a:rPr>
              <a:t>مسمر اولین روان درمانگر تاریخ شناخته شده است و شیوه اورا مسمریسم یا مانیه تیسم نیز می گویند</a:t>
            </a:r>
            <a:r>
              <a:rPr lang="fa-IR" sz="2800" b="1" dirty="0" smtClean="0">
                <a:cs typeface="B Zar" panose="00000400000000000000" pitchFamily="2" charset="-78"/>
              </a:rPr>
              <a:t>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cs typeface="B Zar" panose="00000400000000000000" pitchFamily="2" charset="-78"/>
              </a:rPr>
              <a:t> </a:t>
            </a:r>
            <a:r>
              <a:rPr lang="fa-IR" sz="2800" b="1" dirty="0">
                <a:cs typeface="B Zar" panose="00000400000000000000" pitchFamily="2" charset="-78"/>
              </a:rPr>
              <a:t>به دنبال فعالیت های مسمر کارهای </a:t>
            </a:r>
            <a:r>
              <a:rPr lang="fa-IR" sz="2800" b="1" dirty="0" smtClean="0">
                <a:cs typeface="B Zar" panose="00000400000000000000" pitchFamily="2" charset="-78"/>
              </a:rPr>
              <a:t>پینیل </a:t>
            </a:r>
            <a:r>
              <a:rPr lang="fa-IR" sz="2800" b="1" dirty="0">
                <a:cs typeface="B Zar" panose="00000400000000000000" pitchFamily="2" charset="-78"/>
              </a:rPr>
              <a:t>که پدر روان شناسی افراد    نابهنجار و روان پزشکی به حساب می آید در سال 1972 م شروع شد.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در </a:t>
            </a:r>
            <a:r>
              <a:rPr lang="fa-IR" sz="2800" b="1" dirty="0">
                <a:solidFill>
                  <a:srgbClr val="002060"/>
                </a:solidFill>
                <a:cs typeface="B Zar" panose="00000400000000000000" pitchFamily="2" charset="-78"/>
              </a:rPr>
              <a:t>اوایل قرن 19 در لوای مخالفت های که با مسمریسم می شد نهضت جدیدی برای مداوای بیماران پای گرفت این نهضت جدید هیپنوتیسم نام گرفت و اولین بار توسط جیمز برید در سال 1842 میلادی مورد استفاده قرار گرفت</a:t>
            </a:r>
            <a:r>
              <a:rPr lang="fa-IR" sz="2000" b="1" dirty="0">
                <a:solidFill>
                  <a:srgbClr val="00B050"/>
                </a:solidFill>
              </a:rPr>
              <a:t>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000" b="1" dirty="0">
              <a:solidFill>
                <a:srgbClr val="00B050"/>
              </a:solidFill>
            </a:endParaRP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000" b="1" dirty="0">
              <a:solidFill>
                <a:srgbClr val="00B050"/>
              </a:solidFill>
            </a:endParaRP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000" b="1" dirty="0">
              <a:solidFill>
                <a:srgbClr val="00B050"/>
              </a:solidFill>
            </a:endParaRP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000" b="1" dirty="0">
              <a:solidFill>
                <a:srgbClr val="00B050"/>
              </a:solidFill>
            </a:endParaRP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000" b="1" dirty="0">
              <a:solidFill>
                <a:srgbClr val="00B050"/>
              </a:solidFill>
            </a:endParaRP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000" b="1" dirty="0">
              <a:cs typeface="B zar" panose="000004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000" b="1" dirty="0"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b="1" dirty="0"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b="1" dirty="0">
              <a:cs typeface="B zar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en-US" sz="2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نظریه روان تحلیل گری(روانکاوی) زیگموند فروید</a:t>
            </a:r>
            <a:endParaRPr lang="en-US" sz="28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437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000" b="1" dirty="0">
                <a:cs typeface="B zar" panose="00000400000000000000" pitchFamily="2" charset="-78"/>
              </a:rPr>
              <a:t>- روانشناسی  دینامیک یا پویا علمی است که درباره تغییر شکل ها و مبادلات انرژی در شخصیت بحث میکند.</a:t>
            </a:r>
          </a:p>
          <a:p>
            <a:pPr marL="0" indent="0" algn="r" rtl="1">
              <a:lnSpc>
                <a:spcPct val="200000"/>
              </a:lnSpc>
              <a:buNone/>
            </a:pPr>
            <a:endParaRPr lang="fa-IR" sz="2000" b="1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000" b="1" dirty="0">
                <a:cs typeface="B zar" panose="00000400000000000000" pitchFamily="2" charset="-78"/>
              </a:rPr>
              <a:t>-</a:t>
            </a: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 نوروز                   </a:t>
            </a:r>
            <a:r>
              <a:rPr lang="fa-IR" sz="2000" b="1" dirty="0">
                <a:solidFill>
                  <a:srgbClr val="2A3442"/>
                </a:solidFill>
                <a:cs typeface="B zar" panose="00000400000000000000" pitchFamily="2" charset="-78"/>
              </a:rPr>
              <a:t>روان نژندی                     </a:t>
            </a: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آگاهی و هشیاری نسبت به محیط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000" b="1" dirty="0">
                <a:cs typeface="B zar" panose="00000400000000000000" pitchFamily="2" charset="-78"/>
              </a:rPr>
              <a:t>- </a:t>
            </a: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سایکوز      </a:t>
            </a:r>
            <a:r>
              <a:rPr lang="fa-IR" sz="2000" b="1" dirty="0">
                <a:cs typeface="B zar" panose="00000400000000000000" pitchFamily="2" charset="-78"/>
              </a:rPr>
              <a:t>           </a:t>
            </a:r>
            <a:r>
              <a:rPr lang="fa-IR" sz="2000" b="1" dirty="0">
                <a:solidFill>
                  <a:srgbClr val="2A3442"/>
                </a:solidFill>
                <a:cs typeface="B zar" panose="00000400000000000000" pitchFamily="2" charset="-78"/>
              </a:rPr>
              <a:t>روان پریشی                      </a:t>
            </a: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عدم آگاهی و هشیاری نسبت به محیط</a:t>
            </a:r>
            <a:endParaRPr lang="en-US" sz="2000" b="1" dirty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نظریه روان تحلیل گری(روانکاوی) زیگموند فروید</a:t>
            </a:r>
            <a:endParaRPr lang="en-US" sz="28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F1473915-C30E-49AF-97A3-9F772C95857F}"/>
              </a:ext>
            </a:extLst>
          </p:cNvPr>
          <p:cNvCxnSpPr/>
          <p:nvPr/>
        </p:nvCxnSpPr>
        <p:spPr>
          <a:xfrm flipH="1">
            <a:off x="10115444" y="2899768"/>
            <a:ext cx="940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6D7681-69AA-49BF-B95E-CEE3BE91531D}"/>
              </a:ext>
            </a:extLst>
          </p:cNvPr>
          <p:cNvCxnSpPr/>
          <p:nvPr/>
        </p:nvCxnSpPr>
        <p:spPr>
          <a:xfrm flipH="1">
            <a:off x="7781512" y="2962962"/>
            <a:ext cx="10972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7F0A9EAC-5440-4841-90A2-9537EFE5FBCB}"/>
              </a:ext>
            </a:extLst>
          </p:cNvPr>
          <p:cNvCxnSpPr/>
          <p:nvPr/>
        </p:nvCxnSpPr>
        <p:spPr>
          <a:xfrm flipH="1">
            <a:off x="10180758" y="3553886"/>
            <a:ext cx="809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E271A16A-A201-4AF9-BBA3-1082E79047BE}"/>
              </a:ext>
            </a:extLst>
          </p:cNvPr>
          <p:cNvCxnSpPr/>
          <p:nvPr/>
        </p:nvCxnSpPr>
        <p:spPr>
          <a:xfrm flipH="1">
            <a:off x="7781512" y="3502750"/>
            <a:ext cx="10972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437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1- تجسس نوروزها </a:t>
            </a:r>
            <a:r>
              <a:rPr lang="fa-IR" sz="2800" b="1" dirty="0">
                <a:solidFill>
                  <a:srgbClr val="92D050"/>
                </a:solidFill>
                <a:cs typeface="B zar" panose="00000400000000000000" pitchFamily="2" charset="-78"/>
              </a:rPr>
              <a:t>: </a:t>
            </a:r>
            <a:r>
              <a:rPr lang="fa-IR" sz="2800" b="1" dirty="0">
                <a:cs typeface="B zar" panose="00000400000000000000" pitchFamily="2" charset="-78"/>
              </a:rPr>
              <a:t>آغاز کار او ( 1886 ) تا چاپ تحقیقاتی در زمینه هیستری ( 1985 ).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2-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دوره خودکاوی: </a:t>
            </a:r>
            <a:r>
              <a:rPr lang="fa-IR" sz="2800" b="1" dirty="0">
                <a:cs typeface="B zar" panose="00000400000000000000" pitchFamily="2" charset="-78"/>
              </a:rPr>
              <a:t>از 1895 میلادی تا 1898 میلادی.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3-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دوره ارائه اولین سیستم روان شناسی تحلیلی</a:t>
            </a:r>
            <a:r>
              <a:rPr lang="fa-IR" sz="2800" b="1" dirty="0">
                <a:solidFill>
                  <a:schemeClr val="accent1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: </a:t>
            </a:r>
            <a:r>
              <a:rPr lang="fa-IR" sz="2800" b="1" dirty="0">
                <a:cs typeface="B zar" panose="00000400000000000000" pitchFamily="2" charset="-78"/>
              </a:rPr>
              <a:t>از 1900 و سه مقاله درباره جنسیت تا 1914.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4-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دوره روانشناسی خود: </a:t>
            </a:r>
            <a:r>
              <a:rPr lang="fa-IR" sz="2800" b="1" dirty="0">
                <a:cs typeface="B zar" panose="00000400000000000000" pitchFamily="2" charset="-78"/>
              </a:rPr>
              <a:t>از 1914 تا هنگام مرگ او به سال  1939 میلادی</a:t>
            </a:r>
            <a:r>
              <a:rPr lang="fa-IR" sz="2400" b="1" dirty="0">
                <a:cs typeface="B zar" panose="00000400000000000000" pitchFamily="2" charset="-78"/>
              </a:rPr>
              <a:t>.</a:t>
            </a:r>
            <a:endParaRPr lang="en-US" sz="24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solidFill>
                  <a:schemeClr val="tx1"/>
                </a:solidFill>
                <a:cs typeface="B Titr" panose="00000700000000000000" pitchFamily="2" charset="-78"/>
              </a:rPr>
              <a:t>تکامل اندیشه های فروید را می توان به 4 دوره تقسیم کرد:</a:t>
            </a:r>
            <a:endParaRPr lang="en-US" sz="20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72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50000"/>
              </a:lnSpc>
              <a:buNone/>
            </a:pPr>
            <a:r>
              <a:rPr lang="fa-IR" b="1" dirty="0">
                <a:solidFill>
                  <a:schemeClr val="accent6"/>
                </a:solidFill>
                <a:cs typeface="B zar" panose="00000400000000000000" pitchFamily="2" charset="-78"/>
              </a:rPr>
              <a:t>انتقال  </a:t>
            </a:r>
            <a:r>
              <a:rPr lang="fa-IR" b="1" dirty="0">
                <a:solidFill>
                  <a:srgbClr val="FFC000"/>
                </a:solidFill>
                <a:cs typeface="B zar" panose="00000400000000000000" pitchFamily="2" charset="-78"/>
              </a:rPr>
              <a:t>                         </a:t>
            </a:r>
            <a:r>
              <a:rPr lang="fa-IR" b="1" dirty="0">
                <a:cs typeface="B zar" panose="00000400000000000000" pitchFamily="2" charset="-78"/>
              </a:rPr>
              <a:t>احساسات مراجع نسبت به مشاور یا درمانگر</a:t>
            </a:r>
          </a:p>
          <a:p>
            <a:pPr marL="0" indent="0" algn="r" rtl="1">
              <a:lnSpc>
                <a:spcPct val="250000"/>
              </a:lnSpc>
              <a:buNone/>
            </a:pPr>
            <a:endParaRPr lang="fa-IR" b="1" dirty="0">
              <a:solidFill>
                <a:srgbClr val="FFC000"/>
              </a:solidFill>
              <a:cs typeface="B zar" panose="00000400000000000000" pitchFamily="2" charset="-78"/>
            </a:endParaRP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b="1" dirty="0">
                <a:solidFill>
                  <a:srgbClr val="0070C0"/>
                </a:solidFill>
                <a:cs typeface="B zar" panose="00000400000000000000" pitchFamily="2" charset="-78"/>
              </a:rPr>
              <a:t>انتقال متقابل</a:t>
            </a:r>
            <a:r>
              <a:rPr lang="fa-IR" b="1" dirty="0">
                <a:solidFill>
                  <a:srgbClr val="FFC000"/>
                </a:solidFill>
                <a:cs typeface="B zar" panose="00000400000000000000" pitchFamily="2" charset="-78"/>
              </a:rPr>
              <a:t>                               </a:t>
            </a:r>
            <a:r>
              <a:rPr lang="fa-IR" b="1" dirty="0">
                <a:solidFill>
                  <a:srgbClr val="FF0000"/>
                </a:solidFill>
                <a:cs typeface="B zar" panose="00000400000000000000" pitchFamily="2" charset="-78"/>
              </a:rPr>
              <a:t>احساسات مشاور نسبت به مراجع </a:t>
            </a:r>
          </a:p>
          <a:p>
            <a:pPr marL="0" indent="0" algn="r" rtl="1">
              <a:lnSpc>
                <a:spcPct val="250000"/>
              </a:lnSpc>
              <a:buNone/>
            </a:pPr>
            <a:endParaRPr lang="fa-IR" b="1" dirty="0">
              <a:solidFill>
                <a:srgbClr val="FFC000"/>
              </a:solidFill>
              <a:cs typeface="B zar" panose="00000400000000000000" pitchFamily="2" charset="-78"/>
            </a:endParaRP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b="1" dirty="0">
                <a:solidFill>
                  <a:schemeClr val="accent1"/>
                </a:solidFill>
                <a:cs typeface="B zar" panose="00000400000000000000" pitchFamily="2" charset="-78"/>
              </a:rPr>
              <a:t>مقاومت</a:t>
            </a:r>
            <a:r>
              <a:rPr lang="fa-IR" b="1" dirty="0">
                <a:solidFill>
                  <a:srgbClr val="FFC000"/>
                </a:solidFill>
                <a:cs typeface="B zar" panose="00000400000000000000" pitchFamily="2" charset="-78"/>
              </a:rPr>
              <a:t>                           </a:t>
            </a:r>
            <a:r>
              <a:rPr lang="fa-IR" b="1" dirty="0">
                <a:solidFill>
                  <a:srgbClr val="002060"/>
                </a:solidFill>
                <a:cs typeface="B zar" panose="00000400000000000000" pitchFamily="2" charset="-78"/>
              </a:rPr>
              <a:t>عدم همکاری مراجع در برابر تغییر یا تمام چیزهای که جلوی درمان را میگیرد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مفاهیم اساسی روانکاوی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DFCF0CA6-5B4D-4AE1-B557-E9DDFA738941}"/>
              </a:ext>
            </a:extLst>
          </p:cNvPr>
          <p:cNvCxnSpPr/>
          <p:nvPr/>
        </p:nvCxnSpPr>
        <p:spPr>
          <a:xfrm flipH="1" flipV="1">
            <a:off x="9867711" y="1723563"/>
            <a:ext cx="979714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9E1BA420-F8CD-40D6-8DD3-955282B5C3B7}"/>
              </a:ext>
            </a:extLst>
          </p:cNvPr>
          <p:cNvCxnSpPr/>
          <p:nvPr/>
        </p:nvCxnSpPr>
        <p:spPr>
          <a:xfrm flipH="1">
            <a:off x="9181911" y="3175804"/>
            <a:ext cx="1254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7FB76345-9993-452E-AF0F-E6E762927354}"/>
              </a:ext>
            </a:extLst>
          </p:cNvPr>
          <p:cNvCxnSpPr/>
          <p:nvPr/>
        </p:nvCxnSpPr>
        <p:spPr>
          <a:xfrm flipH="1" flipV="1">
            <a:off x="9808928" y="4521288"/>
            <a:ext cx="1097280" cy="13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821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400" dirty="0">
                <a:cs typeface="B Titr" panose="00000700000000000000" pitchFamily="2" charset="-78"/>
              </a:rPr>
              <a:t>فروید در ابتدای کار شخصیت را با توجه به سطوح آگاهی به سه بخش تقسیم کرد:</a:t>
            </a:r>
            <a:endParaRPr lang="en-US" sz="2400" dirty="0">
              <a:cs typeface="B Titr" panose="000007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dirty="0" smtClean="0">
                <a:solidFill>
                  <a:srgbClr val="002060"/>
                </a:solidFill>
                <a:cs typeface="B Titr" panose="00000700000000000000" pitchFamily="2" charset="-78"/>
              </a:rPr>
              <a:t>الف</a:t>
            </a: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>) بخش خودآگاه ذهن</a:t>
            </a:r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: </a:t>
            </a:r>
            <a:r>
              <a:rPr lang="fa-IR" sz="2400" dirty="0">
                <a:cs typeface="B Titr" panose="00000700000000000000" pitchFamily="2" charset="-78"/>
              </a:rPr>
              <a:t>مجموعه چیزهایی است که فرد در لحظه معینی از زمان از آن آگاه است.</a:t>
            </a:r>
            <a:endParaRPr lang="en-US" sz="2400" dirty="0">
              <a:cs typeface="B Titr" panose="000007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dirty="0" smtClean="0">
                <a:cs typeface="B Titr" panose="00000700000000000000" pitchFamily="2" charset="-78"/>
              </a:rPr>
              <a:t> </a:t>
            </a:r>
            <a:r>
              <a:rPr lang="fa-IR" sz="2400" dirty="0">
                <a:cs typeface="B Titr" panose="00000700000000000000" pitchFamily="2" charset="-78"/>
              </a:rPr>
              <a:t>ذهن مثل کوه یخی است که 9/10 از آن زیر آب است بنابراین روان انسان ذاتا ناخوداگاه است</a:t>
            </a:r>
            <a:r>
              <a:rPr lang="fa-IR" sz="24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.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dirty="0" smtClean="0">
                <a:solidFill>
                  <a:srgbClr val="002060"/>
                </a:solidFill>
                <a:cs typeface="B Titr" panose="00000700000000000000" pitchFamily="2" charset="-78"/>
              </a:rPr>
              <a:t>ب</a:t>
            </a: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>) بخش نیمه خوداگاه </a:t>
            </a:r>
            <a:r>
              <a:rPr lang="fa-IR" sz="2400" dirty="0">
                <a:cs typeface="B Titr" panose="00000700000000000000" pitchFamily="2" charset="-78"/>
              </a:rPr>
              <a:t>: عبارت است از ادراک ها و شناخت های که  در خوداگاهی فرد قرار ندارد ولی به راحتی و یا با کمی کوشش میتوان آنها را به سطوح آگاهی آورد.</a:t>
            </a:r>
          </a:p>
          <a:p>
            <a:pPr marL="0" indent="0" algn="r" rtl="1">
              <a:lnSpc>
                <a:spcPct val="200000"/>
              </a:lnSpc>
              <a:buNone/>
            </a:pPr>
            <a:endParaRPr lang="fa-IR" sz="2000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  <a:p>
            <a:pPr>
              <a:lnSpc>
                <a:spcPct val="200000"/>
              </a:lnSpc>
            </a:pPr>
            <a:endParaRPr 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دیدگاه ساختی شخصیت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26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2800" dirty="0">
                <a:solidFill>
                  <a:prstClr val="black"/>
                </a:solidFill>
                <a:cs typeface="Nasim" panose="00000700000000000000" pitchFamily="2" charset="-78"/>
              </a:rPr>
              <a:t>جزوه آموزشی</a:t>
            </a:r>
            <a:endParaRPr lang="en-US" sz="2800" dirty="0">
              <a:solidFill>
                <a:prstClr val="black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8846" y="3056352"/>
            <a:ext cx="8354860" cy="13515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buFontTx/>
              <a:buChar char="-"/>
            </a:pPr>
            <a:r>
              <a:rPr lang="fa-IR" sz="2800" b="1" dirty="0" smtClean="0">
                <a:solidFill>
                  <a:schemeClr val="tx1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لزوم مشاوره </a:t>
            </a:r>
            <a:r>
              <a:rPr lang="en-US" sz="2800" b="1" dirty="0" smtClean="0">
                <a:solidFill>
                  <a:schemeClr val="tx1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 </a:t>
            </a:r>
          </a:p>
          <a:p>
            <a:pPr algn="ctr" rtl="1"/>
            <a:r>
              <a:rPr lang="fa-IR" sz="2800" b="1" dirty="0" smtClean="0">
                <a:solidFill>
                  <a:schemeClr val="tx1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- ضروریت عملی نظریه</a:t>
            </a:r>
            <a:endParaRPr lang="en-US" sz="2800" b="1" dirty="0" smtClean="0">
              <a:solidFill>
                <a:schemeClr val="tx1"/>
              </a:solidFill>
              <a:latin typeface="Adobe Arabic" panose="02040503050201020203" pitchFamily="18" charset="-78"/>
              <a:cs typeface="B Zar" panose="00000400000000000000" pitchFamily="2" charset="-78"/>
            </a:endParaRPr>
          </a:p>
          <a:p>
            <a:pPr algn="ctr"/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14" name="Rounded Rectangle 6">
            <a:extLst>
              <a:ext uri="{FF2B5EF4-FFF2-40B4-BE49-F238E27FC236}">
                <a16:creationId xmlns:a16="http://schemas.microsoft.com/office/drawing/2014/main" xmlns="" id="{70C821C0-2DF2-4C82-9D39-54E00A39A344}"/>
              </a:ext>
            </a:extLst>
          </p:cNvPr>
          <p:cNvSpPr/>
          <p:nvPr/>
        </p:nvSpPr>
        <p:spPr>
          <a:xfrm>
            <a:off x="2883515" y="1392597"/>
            <a:ext cx="5774499" cy="112786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00206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فصل اول:</a:t>
            </a:r>
          </a:p>
          <a:p>
            <a:pPr algn="ctr"/>
            <a:endParaRPr lang="en-US" sz="32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1616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30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ج</a:t>
            </a:r>
            <a:r>
              <a:rPr lang="fa-IR" sz="2400" b="1" dirty="0">
                <a:solidFill>
                  <a:srgbClr val="FF0000"/>
                </a:solidFill>
                <a:cs typeface="B zar" panose="00000400000000000000" pitchFamily="2" charset="-78"/>
              </a:rPr>
              <a:t>) بخش نا خودآگاه:</a:t>
            </a:r>
            <a:r>
              <a:rPr lang="fa-IR" sz="2400" b="1" dirty="0">
                <a:solidFill>
                  <a:schemeClr val="bg1">
                    <a:lumMod val="85000"/>
                    <a:lumOff val="15000"/>
                  </a:schemeClr>
                </a:solidFill>
                <a:cs typeface="B zar" panose="00000400000000000000" pitchFamily="2" charset="-78"/>
              </a:rPr>
              <a:t> </a:t>
            </a:r>
            <a:r>
              <a:rPr lang="fa-IR" sz="2400" b="1" dirty="0">
                <a:cs typeface="B zar" panose="00000400000000000000" pitchFamily="2" charset="-78"/>
              </a:rPr>
              <a:t>مهم ترین قسمت ذهن که نقش بسیار حساسی در نظریه روانکاوی دارد به نظر فروید قسمت اعظم رفتار ما به وسیله نیروهای هدایت </a:t>
            </a:r>
            <a:r>
              <a:rPr lang="fa-IR" sz="2400" b="1" dirty="0" smtClean="0">
                <a:cs typeface="B zar" panose="00000400000000000000" pitchFamily="2" charset="-78"/>
              </a:rPr>
              <a:t>می</a:t>
            </a:r>
            <a:r>
              <a:rPr lang="en-US" sz="2400" b="1" dirty="0" smtClean="0">
                <a:cs typeface="B zar" panose="00000400000000000000" pitchFamily="2" charset="-78"/>
              </a:rPr>
              <a:t> </a:t>
            </a:r>
            <a:r>
              <a:rPr lang="fa-IR" sz="2400" b="1" dirty="0" smtClean="0">
                <a:cs typeface="B zar" panose="00000400000000000000" pitchFamily="2" charset="-78"/>
              </a:rPr>
              <a:t>شوند </a:t>
            </a:r>
            <a:r>
              <a:rPr lang="fa-IR" sz="2400" b="1" dirty="0">
                <a:cs typeface="B zar" panose="00000400000000000000" pitchFamily="2" charset="-78"/>
              </a:rPr>
              <a:t>که اصلا از انها آگاهی نداریم</a:t>
            </a:r>
            <a:r>
              <a:rPr lang="fa-IR" sz="2400" b="1" dirty="0" smtClean="0">
                <a:cs typeface="B zar" panose="00000400000000000000" pitchFamily="2" charset="-78"/>
              </a:rPr>
              <a:t>.</a:t>
            </a:r>
            <a:endParaRPr lang="en-US" sz="2400" b="1" dirty="0" smtClean="0">
              <a:cs typeface="B zar" panose="00000400000000000000" pitchFamily="2" charset="-78"/>
            </a:endParaRPr>
          </a:p>
          <a:p>
            <a:pPr marL="0" indent="0" algn="r" rtl="1">
              <a:lnSpc>
                <a:spcPct val="300000"/>
              </a:lnSpc>
              <a:buNone/>
            </a:pPr>
            <a:r>
              <a:rPr lang="fa-IR" sz="2400" b="1" dirty="0" smtClean="0">
                <a:cs typeface="B zar" panose="00000400000000000000" pitchFamily="2" charset="-78"/>
              </a:rPr>
              <a:t> </a:t>
            </a:r>
            <a:r>
              <a:rPr lang="fa-IR" sz="2400" b="1" dirty="0">
                <a:cs typeface="B zar" panose="00000400000000000000" pitchFamily="2" charset="-78"/>
              </a:rPr>
              <a:t>فعالیت های ضمیر ناخوداگاه مبتنی بر اصل لذت است و با فعالیت های خارج ارتباطی ندارد.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150000"/>
              </a:lnSpc>
            </a:pPr>
            <a:r>
              <a:rPr lang="fa-IR" sz="2400" dirty="0">
                <a:solidFill>
                  <a:prstClr val="black"/>
                </a:solidFill>
                <a:cs typeface="B Titr" panose="00000700000000000000" pitchFamily="2" charset="-78"/>
              </a:rPr>
              <a:t>دیدگاه ساختی شخصیت</a:t>
            </a:r>
            <a:endParaRPr lang="en-US" sz="24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8230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-نهاد : </a:t>
            </a:r>
            <a:r>
              <a:rPr lang="fa-IR" sz="2400" b="1" dirty="0">
                <a:cs typeface="B zar" panose="00000400000000000000" pitchFamily="2" charset="-78"/>
              </a:rPr>
              <a:t>منشا همه سوائق و یا مخازن غرایز است این واژه را اولین بار روانکاو آلمانی بنام گرادگ مطرح کرد</a:t>
            </a:r>
            <a:r>
              <a:rPr lang="fa-IR" sz="2400" b="1" dirty="0" smtClean="0">
                <a:cs typeface="B zar" panose="00000400000000000000" pitchFamily="2" charset="-78"/>
              </a:rPr>
              <a:t>.</a:t>
            </a:r>
            <a:endParaRPr lang="en-US" sz="2400" b="1" dirty="0" smtClean="0">
              <a:cs typeface="B zar" panose="000004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 smtClean="0">
                <a:cs typeface="B zar" panose="00000400000000000000" pitchFamily="2" charset="-78"/>
              </a:rPr>
              <a:t> </a:t>
            </a:r>
            <a:r>
              <a:rPr lang="fa-IR" sz="2400" b="1" dirty="0">
                <a:cs typeface="B zar" panose="00000400000000000000" pitchFamily="2" charset="-78"/>
              </a:rPr>
              <a:t>نهاد فقط در پی ارضای نیازهای غریزی و تابع اصل لذت است</a:t>
            </a:r>
            <a:r>
              <a:rPr lang="fa-IR" sz="2400" b="1" dirty="0" smtClean="0">
                <a:cs typeface="B zar" panose="00000400000000000000" pitchFamily="2" charset="-78"/>
              </a:rPr>
              <a:t>.</a:t>
            </a:r>
            <a:endParaRPr lang="en-US" sz="2400" b="1" dirty="0" smtClean="0">
              <a:cs typeface="B zar" panose="000004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 smtClean="0">
                <a:cs typeface="B zar" panose="00000400000000000000" pitchFamily="2" charset="-78"/>
              </a:rPr>
              <a:t> </a:t>
            </a:r>
            <a:r>
              <a:rPr lang="fa-IR" sz="2400" b="1" dirty="0">
                <a:cs typeface="B zar" panose="00000400000000000000" pitchFamily="2" charset="-78"/>
              </a:rPr>
              <a:t>پایبند ارزش ها و اصول اخلاقی نیست و از هیچ گونه عقل و منطقی تبعیت نمیکند.</a:t>
            </a:r>
            <a:endParaRPr lang="en-US" sz="2400" b="1" dirty="0"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-خود : </a:t>
            </a:r>
            <a:r>
              <a:rPr lang="fa-IR" sz="2400" b="1" dirty="0">
                <a:cs typeface="B zar" panose="00000400000000000000" pitchFamily="2" charset="-78"/>
              </a:rPr>
              <a:t>بخش سازنده شخصیت است که باتوجه واقعیت دنیای خارج عمل میکند و آن دسته از تمایلات نهاد را که با واقعیت در تضاد است کنترل </a:t>
            </a:r>
            <a:r>
              <a:rPr lang="fa-IR" sz="2400" b="1" dirty="0" smtClean="0">
                <a:cs typeface="B zar" panose="00000400000000000000" pitchFamily="2" charset="-78"/>
              </a:rPr>
              <a:t>می</a:t>
            </a:r>
            <a:r>
              <a:rPr lang="en-US" sz="2400" b="1" dirty="0" smtClean="0">
                <a:cs typeface="B zar" panose="00000400000000000000" pitchFamily="2" charset="-78"/>
              </a:rPr>
              <a:t> </a:t>
            </a:r>
            <a:r>
              <a:rPr lang="fa-IR" sz="2400" b="1" dirty="0" smtClean="0">
                <a:cs typeface="B zar" panose="00000400000000000000" pitchFamily="2" charset="-78"/>
              </a:rPr>
              <a:t>کند</a:t>
            </a:r>
            <a:r>
              <a:rPr lang="fa-IR" sz="2400" b="1" dirty="0">
                <a:cs typeface="B zar" panose="00000400000000000000" pitchFamily="2" charset="-78"/>
              </a:rPr>
              <a:t>.</a:t>
            </a:r>
          </a:p>
          <a:p>
            <a:pPr marL="0" indent="0" algn="r">
              <a:buNone/>
            </a:pPr>
            <a:endParaRPr lang="fa-IR" dirty="0">
              <a:solidFill>
                <a:srgbClr val="FFC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>در سالهای 1923 میلادی فروید در نظریه فوق تجدید نظر کرد و سه ساخت بنیادی دیگر به نام های نهاد – خود – فراخود عنوان کرد.</a:t>
            </a:r>
          </a:p>
        </p:txBody>
      </p:sp>
    </p:spTree>
    <p:extLst>
      <p:ext uri="{BB962C8B-B14F-4D97-AF65-F5344CB8AC3E}">
        <p14:creationId xmlns:p14="http://schemas.microsoft.com/office/powerpoint/2010/main" val="602304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50000"/>
              </a:lnSpc>
              <a:buNone/>
            </a:pPr>
            <a:r>
              <a:rPr lang="fa-IR" b="1" dirty="0">
                <a:cs typeface="B zar" panose="00000400000000000000" pitchFamily="2" charset="-78"/>
              </a:rPr>
              <a:t>فرایند نخستین: موقعیت یا شی را تصور میکند که برای ارضای یک نیاز لازم است.</a:t>
            </a: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b="1" dirty="0">
                <a:cs typeface="B zar" panose="00000400000000000000" pitchFamily="2" charset="-78"/>
              </a:rPr>
              <a:t>فراید ثانوی: موقعیتی را بوجود آورد که در آن لذت واقعی به دست آید.</a:t>
            </a: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b="1" dirty="0">
                <a:cs typeface="B zar" panose="00000400000000000000" pitchFamily="2" charset="-78"/>
              </a:rPr>
              <a:t>                   </a:t>
            </a:r>
            <a:r>
              <a:rPr lang="en-US" b="1" dirty="0">
                <a:cs typeface="B zar" panose="00000400000000000000" pitchFamily="2" charset="-78"/>
              </a:rPr>
              <a:t>      </a:t>
            </a:r>
            <a:r>
              <a:rPr lang="fa-IR" b="1" dirty="0">
                <a:cs typeface="B zar" panose="00000400000000000000" pitchFamily="2" charset="-78"/>
              </a:rPr>
              <a:t> </a:t>
            </a:r>
            <a:r>
              <a:rPr lang="fa-IR" sz="2000" b="1" dirty="0">
                <a:solidFill>
                  <a:srgbClr val="00B0F0"/>
                </a:solidFill>
                <a:cs typeface="B zar" panose="00000400000000000000" pitchFamily="2" charset="-78"/>
              </a:rPr>
              <a:t>الف) خودآرمانی : رفتار مطلوب والدین، تشویقی ( رفتار فرد براساس خواسته اجتماع)</a:t>
            </a: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sz="2000" b="1" dirty="0">
                <a:solidFill>
                  <a:srgbClr val="92D050"/>
                </a:solidFill>
                <a:cs typeface="B zar" panose="00000400000000000000" pitchFamily="2" charset="-78"/>
              </a:rPr>
              <a:t>-</a:t>
            </a:r>
            <a:r>
              <a:rPr lang="en-US" sz="2000" b="1" dirty="0">
                <a:solidFill>
                  <a:srgbClr val="92D050"/>
                </a:solidFill>
                <a:cs typeface="B zar" panose="00000400000000000000" pitchFamily="2" charset="-78"/>
              </a:rPr>
              <a:t> </a:t>
            </a:r>
            <a:r>
              <a:rPr lang="fa-IR" sz="2000" b="1" dirty="0">
                <a:solidFill>
                  <a:srgbClr val="C00000"/>
                </a:solidFill>
                <a:cs typeface="B zar" panose="00000400000000000000" pitchFamily="2" charset="-78"/>
              </a:rPr>
              <a:t>فراخود </a:t>
            </a: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sz="2000" b="1" dirty="0">
                <a:cs typeface="B zar" panose="00000400000000000000" pitchFamily="2" charset="-78"/>
              </a:rPr>
              <a:t>                  </a:t>
            </a:r>
            <a:r>
              <a:rPr lang="en-US" sz="2000" b="1" dirty="0">
                <a:cs typeface="B zar" panose="00000400000000000000" pitchFamily="2" charset="-78"/>
              </a:rPr>
              <a:t>    </a:t>
            </a:r>
            <a:r>
              <a:rPr lang="fa-IR" sz="2000" b="1" dirty="0">
                <a:cs typeface="B zar" panose="00000400000000000000" pitchFamily="2" charset="-78"/>
              </a:rPr>
              <a:t>   </a:t>
            </a:r>
            <a:r>
              <a:rPr lang="fa-IR" sz="2000" b="1" dirty="0">
                <a:solidFill>
                  <a:srgbClr val="00B0F0"/>
                </a:solidFill>
                <a:cs typeface="B zar" panose="00000400000000000000" pitchFamily="2" charset="-78"/>
              </a:rPr>
              <a:t>ب) وجدان : رفتاری که از نظر اخلاقی مطلوب نیست، تنبیه</a:t>
            </a:r>
            <a:endParaRPr lang="en-US" sz="2000" b="1" dirty="0">
              <a:solidFill>
                <a:srgbClr val="00B0F0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9505234-EFCC-4E37-8FEB-C2C8321EE43B}"/>
              </a:ext>
            </a:extLst>
          </p:cNvPr>
          <p:cNvCxnSpPr>
            <a:cxnSpLocks/>
          </p:cNvCxnSpPr>
          <p:nvPr/>
        </p:nvCxnSpPr>
        <p:spPr>
          <a:xfrm flipH="1" flipV="1">
            <a:off x="10404629" y="3103688"/>
            <a:ext cx="476224" cy="620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08406EAC-A7E8-47A1-A9E9-C961A6610C51}"/>
              </a:ext>
            </a:extLst>
          </p:cNvPr>
          <p:cNvCxnSpPr>
            <a:cxnSpLocks/>
          </p:cNvCxnSpPr>
          <p:nvPr/>
        </p:nvCxnSpPr>
        <p:spPr>
          <a:xfrm flipH="1">
            <a:off x="10404629" y="3851005"/>
            <a:ext cx="476224" cy="570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742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50000"/>
              </a:lnSpc>
              <a:buNone/>
            </a:pPr>
            <a:r>
              <a:rPr lang="fa-IR" sz="2400" b="1" dirty="0">
                <a:cs typeface="B zar" panose="00000400000000000000" pitchFamily="2" charset="-78"/>
              </a:rPr>
              <a:t> </a:t>
            </a:r>
            <a:r>
              <a:rPr lang="fa-IR" sz="2400" b="1" dirty="0">
                <a:latin typeface="Adobe Arabic" panose="02040503050201020203" pitchFamily="18" charset="-78"/>
                <a:cs typeface="B zar" panose="00000400000000000000" pitchFamily="2" charset="-78"/>
              </a:rPr>
              <a:t>- فراخود مدافع سرسخت قوانین و مقررات اجتماعی و مانعی بزرگ بر سر راه تحقق انگیزه های نهاد به شمار می رود.</a:t>
            </a: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sz="24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- </a:t>
            </a:r>
            <a:r>
              <a:rPr lang="fa-IR" sz="24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فروید نهاد را به منزله نیروهای حیات بخش و خود و فراخود را به منزله رشد اجتماعی و تربیتی قلمداد می کند.</a:t>
            </a: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sz="2400" b="1" dirty="0" smtClean="0">
                <a:solidFill>
                  <a:schemeClr val="tx2">
                    <a:lumMod val="50000"/>
                  </a:schemeClr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- </a:t>
            </a:r>
            <a:r>
              <a:rPr lang="fa-IR" sz="2400" b="1" dirty="0">
                <a:solidFill>
                  <a:schemeClr val="tx2">
                    <a:lumMod val="50000"/>
                  </a:schemeClr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فراخود همواره بازرس و ناظر بر اعمال نهاد است و در این میان خود نقشی میانجی را ایفا می کند.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Adobe Arabic" panose="02040503050201020203" pitchFamily="18" charset="-78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804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218082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85750" indent="-285750" algn="r" rtl="1">
              <a:lnSpc>
                <a:spcPct val="150000"/>
              </a:lnSpc>
              <a:buFontTx/>
              <a:buChar char="-"/>
            </a:pPr>
            <a:r>
              <a:rPr lang="fa-IR" sz="3200" b="1" dirty="0">
                <a:latin typeface="Adobe Arabic" panose="02040503050201020203" pitchFamily="18" charset="-78"/>
                <a:cs typeface="B zar" panose="00000400000000000000" pitchFamily="2" charset="-78"/>
              </a:rPr>
              <a:t>از نظر فروید روان انسان صحنه ارتباط متقابل نیروهای عاطفی پویا تلقی می شود.</a:t>
            </a:r>
            <a:endParaRPr lang="en-US" sz="3200" b="1" dirty="0">
              <a:latin typeface="Adobe Arabic" panose="02040503050201020203" pitchFamily="18" charset="-78"/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sz="3200" b="1" dirty="0" smtClean="0">
                <a:latin typeface="Adobe Arabic" panose="02040503050201020203" pitchFamily="18" charset="-78"/>
                <a:cs typeface="B zar" panose="00000400000000000000" pitchFamily="2" charset="-78"/>
              </a:rPr>
              <a:t>-</a:t>
            </a:r>
            <a:r>
              <a:rPr lang="fa-IR" sz="3200" b="1" dirty="0" smtClean="0">
                <a:latin typeface="Adobe Arabic" panose="02040503050201020203" pitchFamily="18" charset="-78"/>
                <a:cs typeface="B zar" panose="00000400000000000000" pitchFamily="2" charset="-78"/>
              </a:rPr>
              <a:t>لیبیدو </a:t>
            </a:r>
            <a:r>
              <a:rPr lang="fa-IR" sz="3200" b="1" dirty="0">
                <a:latin typeface="Adobe Arabic" panose="02040503050201020203" pitchFamily="18" charset="-78"/>
                <a:cs typeface="B zar" panose="00000400000000000000" pitchFamily="2" charset="-78"/>
              </a:rPr>
              <a:t>نیروی محرکی است که انسان را به جنبش و تکاپو وا می دارد.</a:t>
            </a:r>
            <a:endParaRPr lang="en-US" sz="3200" b="1" dirty="0">
              <a:latin typeface="Adobe Arabic" panose="02040503050201020203" pitchFamily="18" charset="-78"/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b="1" dirty="0" smtClean="0">
                <a:latin typeface="Adobe Arabic" panose="02040503050201020203" pitchFamily="18" charset="-78"/>
                <a:cs typeface="B zar" panose="00000400000000000000" pitchFamily="2" charset="-78"/>
              </a:rPr>
              <a:t>غریزه </a:t>
            </a:r>
            <a:r>
              <a:rPr lang="fa-IR" sz="3200" b="1" dirty="0">
                <a:latin typeface="Adobe Arabic" panose="02040503050201020203" pitchFamily="18" charset="-78"/>
                <a:cs typeface="B zar" panose="00000400000000000000" pitchFamily="2" charset="-78"/>
              </a:rPr>
              <a:t>استعداد و یا ضرورت فطری است که موجب می شود ارگانیسم بصورت یکنواخت و ثابت به یک سلسله محرک های معین پاسخ می دهد</a:t>
            </a:r>
            <a:r>
              <a:rPr lang="fa-IR" sz="2800" b="1" dirty="0">
                <a:solidFill>
                  <a:srgbClr val="0070C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.</a:t>
            </a:r>
            <a:endParaRPr lang="en-US" sz="2800" b="1" dirty="0">
              <a:solidFill>
                <a:srgbClr val="0070C0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latin typeface="Adobe Arabic" panose="02040503050201020203" pitchFamily="18" charset="-78"/>
                <a:cs typeface="B Titr" panose="00000700000000000000" pitchFamily="2" charset="-78"/>
              </a:rPr>
              <a:t>شخصیت به مثابه فرایندی پویا</a:t>
            </a:r>
            <a:endParaRPr lang="en-US" sz="20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4863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300000"/>
              </a:lnSpc>
              <a:buNone/>
            </a:pPr>
            <a:r>
              <a:rPr lang="fa-IR" sz="3200" b="1" dirty="0">
                <a:solidFill>
                  <a:schemeClr val="accent2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گروه اول</a:t>
            </a:r>
            <a:r>
              <a:rPr lang="fa-I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:</a:t>
            </a:r>
            <a:r>
              <a:rPr lang="fa-IR" sz="3200" b="1" dirty="0">
                <a:solidFill>
                  <a:srgbClr val="FF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 نیازهای اساسی برای بقاست. مثل : تنفس ، گرسنگی، و تشنگی</a:t>
            </a:r>
          </a:p>
          <a:p>
            <a:pPr marL="0" indent="0" algn="r" rtl="1">
              <a:lnSpc>
                <a:spcPct val="300000"/>
              </a:lnSpc>
              <a:buNone/>
            </a:pPr>
            <a:r>
              <a:rPr lang="fa-I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گروه دوم</a:t>
            </a:r>
            <a:r>
              <a:rPr lang="fa-IR" sz="3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: </a:t>
            </a:r>
            <a:r>
              <a:rPr lang="fa-IR" sz="3200" b="1" dirty="0">
                <a:solidFill>
                  <a:srgbClr val="00B05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شامل کنش های جنسی است. لیبیدو و یا انرژی روانی</a:t>
            </a:r>
            <a:r>
              <a:rPr lang="fa-I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rtl="1">
              <a:buNone/>
            </a:pPr>
            <a:r>
              <a:rPr lang="fa-IR" sz="2800" dirty="0">
                <a:solidFill>
                  <a:schemeClr val="tx1"/>
                </a:solidFill>
                <a:latin typeface="Adobe Arabic" panose="02040503050201020203" pitchFamily="18" charset="-78"/>
                <a:cs typeface="B Titr" panose="00000700000000000000" pitchFamily="2" charset="-78"/>
              </a:rPr>
              <a:t> در نظریه فروید غرایز به 2 گروه تقسیم می شوند</a:t>
            </a:r>
          </a:p>
        </p:txBody>
      </p:sp>
    </p:spTree>
    <p:extLst>
      <p:ext uri="{BB962C8B-B14F-4D97-AF65-F5344CB8AC3E}">
        <p14:creationId xmlns:p14="http://schemas.microsoft.com/office/powerpoint/2010/main" val="3886769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300000"/>
              </a:lnSpc>
              <a:buNone/>
            </a:pPr>
            <a:r>
              <a:rPr lang="fa-IR" sz="24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1- غریزه زندگی: </a:t>
            </a:r>
            <a:r>
              <a:rPr lang="fa-IR" sz="2400" b="1" dirty="0">
                <a:latin typeface="Adobe Arabic" panose="02040503050201020203" pitchFamily="18" charset="-78"/>
                <a:cs typeface="B zar" panose="00000400000000000000" pitchFamily="2" charset="-78"/>
              </a:rPr>
              <a:t>شامل لیبیدو و اجزایی از غریزه خود است. این غریزه موجد دوستی ، عشق ، محبت ، تولید مثل و صیانت ذات است.</a:t>
            </a:r>
            <a:endParaRPr lang="en-US" sz="2400" b="1" dirty="0">
              <a:latin typeface="Adobe Arabic" panose="02040503050201020203" pitchFamily="18" charset="-78"/>
              <a:cs typeface="B zar" panose="00000400000000000000" pitchFamily="2" charset="-78"/>
            </a:endParaRPr>
          </a:p>
          <a:p>
            <a:pPr marL="0" indent="0" algn="r" rtl="1">
              <a:lnSpc>
                <a:spcPct val="300000"/>
              </a:lnSpc>
              <a:buNone/>
            </a:pPr>
            <a:r>
              <a:rPr lang="fa-IR" sz="24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2- </a:t>
            </a:r>
            <a:r>
              <a:rPr lang="fa-IR" sz="24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غریزه مرگ</a:t>
            </a:r>
            <a:r>
              <a:rPr lang="fa-IR" sz="2400" b="1" dirty="0">
                <a:latin typeface="Adobe Arabic" panose="02040503050201020203" pitchFamily="18" charset="-78"/>
                <a:cs typeface="B zar" panose="00000400000000000000" pitchFamily="2" charset="-78"/>
              </a:rPr>
              <a:t>: بلافاصله پس از تولید به کار می رود و تمایل به بازگشت دارد. موجب مرگ و نیستی، کینه و عداوت و انهدام نسل است. </a:t>
            </a:r>
            <a:endParaRPr lang="en-US" sz="2400" b="1" dirty="0">
              <a:latin typeface="Adobe Arabic" panose="02040503050201020203" pitchFamily="18" charset="-78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7610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1-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مرحله دهانی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>
                <a:cs typeface="B zar" panose="00000400000000000000" pitchFamily="2" charset="-78"/>
              </a:rPr>
              <a:t>در خلال اولین سال زندگی کودک دهان مهم ترین منبع کاهش تنش ( مثلا خوردن ) و احساسات لذت بخش ( مثل مکیدن ) است</a:t>
            </a:r>
            <a:r>
              <a:rPr lang="fa-IR" sz="2400" b="1" dirty="0" smtClean="0">
                <a:cs typeface="B zar" panose="00000400000000000000" pitchFamily="2" charset="-78"/>
              </a:rPr>
              <a:t>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 smtClean="0">
                <a:cs typeface="B zar" panose="00000400000000000000" pitchFamily="2" charset="-78"/>
              </a:rPr>
              <a:t> </a:t>
            </a:r>
            <a:r>
              <a:rPr lang="fa-IR" sz="2400" b="1" dirty="0">
                <a:cs typeface="B zar" panose="00000400000000000000" pitchFamily="2" charset="-78"/>
              </a:rPr>
              <a:t>در این مرحله لیبیدو در حول وحوش حفره دهان متمرکز شده است.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>
                <a:cs typeface="B zar" panose="00000400000000000000" pitchFamily="2" charset="-78"/>
              </a:rPr>
              <a:t>افرادی که در این مرحله تثبیت شده اند احتمالا دید خوش بینانه ای به جهان خواهند داشت و در بزرگسالی به دیگران وابسته خواهند شد ویا بیش از حد صمیمی و سخاوتمند خواهند شد.</a:t>
            </a:r>
          </a:p>
          <a:p>
            <a:pPr algn="r" rtl="1">
              <a:lnSpc>
                <a:spcPct val="200000"/>
              </a:lnSpc>
            </a:pP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solidFill>
                  <a:srgbClr val="C00000"/>
                </a:solidFill>
                <a:latin typeface="Adobe Arabic" panose="02040503050201020203" pitchFamily="18" charset="-78"/>
                <a:cs typeface="B Titr" panose="00000700000000000000" pitchFamily="2" charset="-78"/>
              </a:rPr>
              <a:t>مراحل رشد روانی- جنسی</a:t>
            </a:r>
            <a:endParaRPr lang="en-US" sz="28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4389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300000"/>
              </a:lnSpc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2-مرحله </a:t>
            </a: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مقعدی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800" b="1" dirty="0">
                <a:cs typeface="B zar" panose="00000400000000000000" pitchFamily="2" charset="-78"/>
              </a:rPr>
              <a:t>همزمان با از شیر گرفتن کودک لیبیدو از ناحیه دهان به منطقه مقعد منتقل می شود </a:t>
            </a:r>
            <a:r>
              <a:rPr lang="fa-IR" sz="2800" b="1" dirty="0" smtClean="0">
                <a:cs typeface="B zar" panose="00000400000000000000" pitchFamily="2" charset="-78"/>
              </a:rPr>
              <a:t>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لذا </a:t>
            </a:r>
            <a:r>
              <a:rPr lang="fa-IR" sz="2800" b="1" dirty="0">
                <a:cs typeface="B zar" panose="00000400000000000000" pitchFamily="2" charset="-78"/>
              </a:rPr>
              <a:t>احساس لذت در کودک ابتدا از تخلیه مدفوع و سپس از نگهداری آن حاصل می شود. مرحله مقعدی تعارض بین تمایل نهاد به کسب لذت از راه دفع مدفوع و قیودات اجتماعی است. </a:t>
            </a:r>
            <a:endParaRPr lang="fa-IR" sz="2800" b="1" dirty="0" smtClean="0"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در </a:t>
            </a:r>
            <a:r>
              <a:rPr lang="fa-IR" sz="2800" b="1" dirty="0">
                <a:cs typeface="B zar" panose="00000400000000000000" pitchFamily="2" charset="-78"/>
              </a:rPr>
              <a:t>خلال سالهای دوم و سوم زندگی لذت مقعدی نقش غالب را دارد</a:t>
            </a:r>
            <a:r>
              <a:rPr lang="fa-IR" sz="2000" b="1" dirty="0">
                <a:solidFill>
                  <a:srgbClr val="92D050"/>
                </a:solidFill>
                <a:cs typeface="B zar" panose="00000400000000000000" pitchFamily="2" charset="-78"/>
              </a:rPr>
              <a:t>.</a:t>
            </a:r>
            <a:endParaRPr lang="en-US" sz="2000" b="1" dirty="0">
              <a:solidFill>
                <a:srgbClr val="92D050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800" dirty="0">
                <a:solidFill>
                  <a:srgbClr val="C00000"/>
                </a:solidFill>
                <a:latin typeface="Adobe Arabic" panose="02040503050201020203" pitchFamily="18" charset="-78"/>
                <a:cs typeface="B Titr" panose="00000700000000000000" pitchFamily="2" charset="-78"/>
              </a:rPr>
              <a:t>مراحل رشد روانی- جنسی</a:t>
            </a:r>
            <a:endParaRPr lang="en-US" sz="28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22477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300000"/>
              </a:lnSpc>
            </a:pPr>
            <a:r>
              <a:rPr lang="fa-IR" sz="20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3-مرحله </a:t>
            </a:r>
            <a:r>
              <a:rPr lang="fa-IR" sz="20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آلتی یا فالیک</a:t>
            </a:r>
          </a:p>
          <a:p>
            <a:pPr marL="0" indent="0" algn="r" rtl="1">
              <a:lnSpc>
                <a:spcPct val="300000"/>
              </a:lnSpc>
              <a:buNone/>
            </a:pPr>
            <a:r>
              <a:rPr lang="fa-IR" sz="2000" b="1" dirty="0" smtClean="0">
                <a:latin typeface="Adobe Arabic" panose="02040503050201020203" pitchFamily="18" charset="-78"/>
                <a:cs typeface="B zar" panose="00000400000000000000" pitchFamily="2" charset="-78"/>
              </a:rPr>
              <a:t>در </a:t>
            </a:r>
            <a:r>
              <a:rPr lang="fa-IR" sz="2000" b="1" dirty="0">
                <a:latin typeface="Adobe Arabic" panose="02040503050201020203" pitchFamily="18" charset="-78"/>
                <a:cs typeface="B zar" panose="00000400000000000000" pitchFamily="2" charset="-78"/>
              </a:rPr>
              <a:t>حدود سنین 4 تا 5 سالگی لیبیدو در محدوده دستگاه تناسلی متمرکز می شود. در این سن توجه کودکان به دستگاه تناسلی شان جلب می شود و با دستکاری از آن لذت می برد و استمنا می کنند.</a:t>
            </a:r>
          </a:p>
          <a:p>
            <a:pPr marL="0" indent="0" algn="r" rtl="1">
              <a:lnSpc>
                <a:spcPct val="300000"/>
              </a:lnSpc>
              <a:buNone/>
            </a:pPr>
            <a:r>
              <a:rPr lang="fa-IR" sz="2000" b="1" dirty="0" smtClean="0">
                <a:latin typeface="Adobe Arabic" panose="02040503050201020203" pitchFamily="18" charset="-78"/>
                <a:cs typeface="B zar" panose="00000400000000000000" pitchFamily="2" charset="-78"/>
              </a:rPr>
              <a:t>حل </a:t>
            </a:r>
            <a:r>
              <a:rPr lang="fa-IR" sz="2000" b="1" dirty="0">
                <a:latin typeface="Adobe Arabic" panose="02040503050201020203" pitchFamily="18" charset="-78"/>
                <a:cs typeface="B zar" panose="00000400000000000000" pitchFamily="2" charset="-78"/>
              </a:rPr>
              <a:t>عقده ادیپ در پسران زمانی اتفاق می افتد که پسر آرزوهای نامشروعش را نسبت به مادرش سرکوب میکند و به موازات آن با پدرش همانند سازی ( همانند سازی دفاعی ) می کند.</a:t>
            </a:r>
          </a:p>
          <a:p>
            <a:pPr marL="0" indent="0" algn="r">
              <a:buNone/>
            </a:pPr>
            <a:endParaRPr lang="fa-IR" sz="1800" dirty="0">
              <a:solidFill>
                <a:srgbClr val="FFFF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046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فصل اول:لزوم مشاوره و رواندرمانی و ضرورت عملی نظریه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فصل دوم:نظریه روان تحلیل گری فروید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فصل سوم:نظریه روان شناسی آدلر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فصل چهارم:نظریه عقلانی –عاطفی آلیس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فصل پنجم:نظریه مراجع محوری کارل راجرز</a:t>
            </a:r>
            <a:endParaRPr lang="en-US" sz="24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fa-IR" sz="2400" dirty="0" smtClean="0">
                <a:solidFill>
                  <a:srgbClr val="C00000"/>
                </a:solidFill>
                <a:latin typeface="Bernard MT Condensed" panose="02050806060905020404" pitchFamily="18" charset="0"/>
                <a:cs typeface="B Titr" panose="00000700000000000000" pitchFamily="2" charset="-78"/>
              </a:rPr>
              <a:t>فهرست مطالب</a:t>
            </a:r>
            <a:endParaRPr lang="fa-IR" sz="2400" dirty="0">
              <a:solidFill>
                <a:srgbClr val="C00000"/>
              </a:solidFill>
              <a:latin typeface="Bernard MT Condensed" panose="02050806060905020404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9850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3600" b="1" dirty="0" smtClean="0">
                <a:cs typeface="B zar" panose="00000400000000000000" pitchFamily="2" charset="-78"/>
              </a:rPr>
              <a:t>4-دوره کمون جنسی</a:t>
            </a:r>
            <a:endParaRPr lang="fa-IR" sz="3600" b="1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دومین دوره میل جنسی است که از 5 تا 12 سالگی ادامه می یابد </a:t>
            </a:r>
            <a:r>
              <a:rPr lang="fa-IR" sz="32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 </a:t>
            </a:r>
            <a:r>
              <a:rPr lang="fa-IR" sz="32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دوره کمون به دنبال حل عقده ادیپ پدیدار می شود</a:t>
            </a:r>
            <a:r>
              <a:rPr lang="fa-IR" sz="32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2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 </a:t>
            </a:r>
            <a:r>
              <a:rPr lang="fa-IR" sz="32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در این دوره لیبیدو از نظر غرایز جنسی تحرکی ندارد و در حالت نهفتگی است.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08162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3200" b="1" dirty="0" smtClean="0">
                <a:cs typeface="B zar" panose="00000400000000000000" pitchFamily="2" charset="-78"/>
              </a:rPr>
              <a:t>5-مرحله بلوغ جنسی</a:t>
            </a:r>
            <a:endParaRPr lang="fa-IR" sz="3200" b="1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8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سومین </a:t>
            </a:r>
            <a:r>
              <a:rPr lang="fa-IR" sz="28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دوره رشد جنسی – روانی است که از آغاز بلوغ و رسیدگی جنسی شروع می شود و تا پیری ادامه </a:t>
            </a:r>
            <a:r>
              <a:rPr lang="fa-IR" sz="28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دارد.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8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 </a:t>
            </a:r>
            <a:r>
              <a:rPr lang="fa-IR" sz="28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در این دوره </a:t>
            </a:r>
            <a:r>
              <a:rPr lang="fa-IR" sz="2800" b="1" dirty="0">
                <a:latin typeface="Adobe Arabic" panose="02040503050201020203" pitchFamily="18" charset="-78"/>
                <a:cs typeface="B zar" panose="00000400000000000000" pitchFamily="2" charset="-78"/>
              </a:rPr>
              <a:t>لیبیدو</a:t>
            </a:r>
            <a:r>
              <a:rPr lang="fa-IR" sz="28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 دوباره در ناحیه تناسلی متمرکز می </a:t>
            </a:r>
            <a:r>
              <a:rPr lang="fa-IR" sz="28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شود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800" b="1" dirty="0" smtClean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 </a:t>
            </a:r>
            <a:r>
              <a:rPr lang="fa-IR" sz="28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با این تفاوت که بجای انکه متوجه خود باشد متوجه </a:t>
            </a:r>
            <a:r>
              <a:rPr lang="fa-IR" sz="2800" b="1" dirty="0">
                <a:latin typeface="Adobe Arabic" panose="02040503050201020203" pitchFamily="18" charset="-78"/>
                <a:cs typeface="B zar" panose="00000400000000000000" pitchFamily="2" charset="-78"/>
              </a:rPr>
              <a:t>جنس مخالف </a:t>
            </a:r>
            <a:r>
              <a:rPr lang="fa-IR" sz="28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است</a:t>
            </a:r>
            <a:r>
              <a:rPr lang="fa-IR" sz="2400" b="1" dirty="0">
                <a:solidFill>
                  <a:srgbClr val="92D05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.</a:t>
            </a:r>
            <a:endParaRPr lang="en-US" sz="2400" b="1" dirty="0">
              <a:solidFill>
                <a:srgbClr val="92D050"/>
              </a:solidFill>
              <a:latin typeface="Adobe Arabic" panose="02040503050201020203" pitchFamily="18" charset="-78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31312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343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50000"/>
              </a:lnSpc>
              <a:buNone/>
            </a:pPr>
            <a:r>
              <a:rPr lang="fa-IR" sz="2400" b="1" dirty="0">
                <a:solidFill>
                  <a:schemeClr val="accent3">
                    <a:lumMod val="50000"/>
                  </a:schemeClr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فروید دیدگاه جبری در نظریه شخصیت انسان را این گونه توصیف می کند که تمام رفتار انسان به وسیله نیروهای که در درون او قرار دارند تعیین می شوند و به وجود می آیند.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Adobe Arabic" panose="02040503050201020203" pitchFamily="18" charset="-78"/>
              <a:cs typeface="B zar" panose="00000400000000000000" pitchFamily="2" charset="-78"/>
            </a:endParaRPr>
          </a:p>
          <a:p>
            <a:pPr algn="r" rtl="1">
              <a:lnSpc>
                <a:spcPct val="250000"/>
              </a:lnSpc>
            </a:pPr>
            <a:r>
              <a:rPr lang="fa-IR" sz="2400" b="1" dirty="0" smtClean="0">
                <a:solidFill>
                  <a:srgbClr val="00B05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اعمال </a:t>
            </a:r>
            <a:r>
              <a:rPr lang="fa-IR" sz="2400" b="1" dirty="0">
                <a:solidFill>
                  <a:srgbClr val="00B05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سهوی مبین صور حقیقی اندیشه های آدمی است و در حقیقت سهو و اشتباهی در کار </a:t>
            </a:r>
            <a:r>
              <a:rPr lang="fa-IR" sz="2400" b="1" dirty="0" smtClean="0">
                <a:solidFill>
                  <a:srgbClr val="00B05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نیست</a:t>
            </a:r>
            <a:endParaRPr lang="en-US" sz="2400" b="1" dirty="0" smtClean="0">
              <a:solidFill>
                <a:srgbClr val="00B050"/>
              </a:solidFill>
              <a:latin typeface="Adobe Arabic" panose="02040503050201020203" pitchFamily="18" charset="-78"/>
              <a:cs typeface="B zar" panose="00000400000000000000" pitchFamily="2" charset="-78"/>
            </a:endParaRPr>
          </a:p>
          <a:p>
            <a:pPr algn="r" rtl="1">
              <a:lnSpc>
                <a:spcPct val="250000"/>
              </a:lnSpc>
            </a:pPr>
            <a:r>
              <a:rPr lang="fa-IR" sz="2400" b="1" dirty="0" smtClean="0">
                <a:solidFill>
                  <a:srgbClr val="00B05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 </a:t>
            </a:r>
            <a:r>
              <a:rPr lang="fa-IR" sz="2400" b="1" dirty="0">
                <a:solidFill>
                  <a:srgbClr val="00B05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بلکه این اعمال حاصل </a:t>
            </a:r>
            <a:r>
              <a:rPr lang="fa-IR" sz="24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خواست واقعی و ناخوداگاه </a:t>
            </a:r>
            <a:r>
              <a:rPr lang="fa-IR" sz="2400" b="1" dirty="0">
                <a:solidFill>
                  <a:srgbClr val="00B05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فرد است.</a:t>
            </a:r>
            <a:endParaRPr lang="en-US" sz="2400" b="1" dirty="0">
              <a:solidFill>
                <a:srgbClr val="00B050"/>
              </a:solidFill>
              <a:latin typeface="Adobe Arabic" panose="02040503050201020203" pitchFamily="18" charset="-78"/>
              <a:cs typeface="B zar" panose="000004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endParaRPr lang="fa-IR" sz="2400" b="1" dirty="0">
              <a:solidFill>
                <a:srgbClr val="92D050"/>
              </a:solidFill>
              <a:latin typeface="Adobe Arabic" panose="02040503050201020203" pitchFamily="18" charset="-78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800" dirty="0">
                <a:solidFill>
                  <a:schemeClr val="tx1"/>
                </a:solidFill>
                <a:cs typeface="B Titr" panose="00000700000000000000" pitchFamily="2" charset="-78"/>
              </a:rPr>
              <a:t>    </a:t>
            </a:r>
            <a:r>
              <a:rPr lang="fa-IR" sz="2800" dirty="0">
                <a:solidFill>
                  <a:schemeClr val="tx1"/>
                </a:solidFill>
                <a:cs typeface="B Titr" panose="00000700000000000000" pitchFamily="2" charset="-78"/>
              </a:rPr>
              <a:t>دیدگاه جبری رشد شخصیت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64226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>
                <a:latin typeface="Adobe Arabic" panose="02040503050201020203" pitchFamily="18" charset="-78"/>
                <a:cs typeface="B Zar" panose="00000400000000000000" pitchFamily="2" charset="-78"/>
              </a:rPr>
              <a:t> فروید یک دوگانه گرا بود و به ناخوداگاهی جنبه فیزیولوژیک می داد</a:t>
            </a:r>
            <a:r>
              <a:rPr lang="fa-IR" sz="2800" b="1" dirty="0">
                <a:solidFill>
                  <a:srgbClr val="92D05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وی خودآگاهی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را دانش محدود شخصی می دانست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.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Adobe Arabic" panose="02040503050201020203" pitchFamily="18" charset="-78"/>
              <a:cs typeface="B Zar" panose="000004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روی هم رفته فروید نسبت به انسان یک دید بدبینانه داشت.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>
                <a:solidFill>
                  <a:schemeClr val="accent1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وی احساس می کرد که قوای غیر عقلانی بشر در مقابل آن امکان چندانی برای موفقیت ندارد.</a:t>
            </a:r>
            <a:endParaRPr lang="en-US" sz="2800" b="1" dirty="0">
              <a:solidFill>
                <a:schemeClr val="accent1"/>
              </a:solidFill>
              <a:latin typeface="Adobe Arabic" panose="02040503050201020203" pitchFamily="18" charset="-78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59602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800" dirty="0">
                <a:solidFill>
                  <a:schemeClr val="tx1"/>
                </a:solidFill>
                <a:cs typeface="B Titr" panose="00000700000000000000" pitchFamily="2" charset="-78"/>
              </a:rPr>
              <a:t>  </a:t>
            </a:r>
            <a:r>
              <a:rPr lang="fa-IR" sz="2800" dirty="0">
                <a:solidFill>
                  <a:schemeClr val="tx1"/>
                </a:solidFill>
                <a:cs typeface="B Titr" panose="00000700000000000000" pitchFamily="2" charset="-78"/>
              </a:rPr>
              <a:t>ماهیت </a:t>
            </a:r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انسان</a:t>
            </a:r>
            <a:r>
              <a:rPr lang="en-US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 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29443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b="1" dirty="0">
                <a:cs typeface="B Zar" panose="00000400000000000000" pitchFamily="2" charset="-78"/>
              </a:rPr>
              <a:t> </a:t>
            </a:r>
            <a:r>
              <a:rPr lang="en-US" b="1" dirty="0">
                <a:cs typeface="B Zar" panose="00000400000000000000" pitchFamily="2" charset="-78"/>
              </a:rPr>
              <a:t>                                        </a:t>
            </a:r>
            <a:r>
              <a:rPr lang="fa-IR" sz="18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اضطراب عینی </a:t>
            </a:r>
            <a:r>
              <a:rPr lang="fa-IR" sz="1800" b="1" dirty="0">
                <a:latin typeface="Adobe Arabic" panose="02040503050201020203" pitchFamily="18" charset="-78"/>
                <a:cs typeface="B Zar" panose="00000400000000000000" pitchFamily="2" charset="-78"/>
              </a:rPr>
              <a:t>: ترس از چیزی که در واقعیت وجود دارد. مثل ترس از سگ</a:t>
            </a:r>
            <a:endParaRPr lang="fa-IR" b="1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b="1" dirty="0">
                <a:cs typeface="B Zar" panose="00000400000000000000" pitchFamily="2" charset="-78"/>
              </a:rPr>
              <a:t>  </a:t>
            </a:r>
            <a:r>
              <a:rPr lang="fa-IR" sz="1800" b="1" dirty="0">
                <a:latin typeface="Adobe Arabic" panose="02040503050201020203" pitchFamily="18" charset="-78"/>
                <a:cs typeface="B Zar" panose="00000400000000000000" pitchFamily="2" charset="-78"/>
              </a:rPr>
              <a:t>انواع اضطراب            </a:t>
            </a:r>
            <a:r>
              <a:rPr lang="en-US" sz="1800" b="1" dirty="0">
                <a:latin typeface="Adobe Arabic" panose="02040503050201020203" pitchFamily="18" charset="-78"/>
                <a:cs typeface="B Zar" panose="00000400000000000000" pitchFamily="2" charset="-78"/>
              </a:rPr>
              <a:t>     </a:t>
            </a:r>
            <a:r>
              <a:rPr lang="fa-IR" sz="1800" b="1" dirty="0">
                <a:latin typeface="Adobe Arabic" panose="02040503050201020203" pitchFamily="18" charset="-78"/>
                <a:cs typeface="B Zar" panose="00000400000000000000" pitchFamily="2" charset="-78"/>
              </a:rPr>
              <a:t>   </a:t>
            </a:r>
            <a:r>
              <a:rPr lang="fa-IR" sz="18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اضطراب روان نژندی: </a:t>
            </a:r>
            <a:r>
              <a:rPr lang="fa-IR" sz="1800" b="1" dirty="0">
                <a:solidFill>
                  <a:srgbClr val="21592A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تعارض و کشمکش میان نهاد و خود سرچشمه می گیرد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1800" b="1" dirty="0">
                <a:latin typeface="Adobe Arabic" panose="02040503050201020203" pitchFamily="18" charset="-78"/>
                <a:cs typeface="B Zar" panose="00000400000000000000" pitchFamily="2" charset="-78"/>
              </a:rPr>
              <a:t>                                    </a:t>
            </a:r>
            <a:r>
              <a:rPr lang="en-US" sz="1800" b="1" dirty="0">
                <a:latin typeface="Adobe Arabic" panose="02040503050201020203" pitchFamily="18" charset="-78"/>
                <a:cs typeface="B Zar" panose="00000400000000000000" pitchFamily="2" charset="-78"/>
              </a:rPr>
              <a:t>     </a:t>
            </a:r>
            <a:r>
              <a:rPr lang="fa-IR" sz="1800" b="1" dirty="0">
                <a:latin typeface="Adobe Arabic" panose="02040503050201020203" pitchFamily="18" charset="-78"/>
                <a:cs typeface="B Zar" panose="00000400000000000000" pitchFamily="2" charset="-78"/>
              </a:rPr>
              <a:t> </a:t>
            </a:r>
            <a:r>
              <a:rPr lang="fa-IR" sz="1800" b="1" dirty="0">
                <a:solidFill>
                  <a:srgbClr val="C00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اضطراب اخلاقی </a:t>
            </a:r>
            <a:r>
              <a:rPr lang="fa-IR" sz="1800" b="1" dirty="0">
                <a:latin typeface="Adobe Arabic" panose="02040503050201020203" pitchFamily="18" charset="-78"/>
                <a:cs typeface="B Zar" panose="00000400000000000000" pitchFamily="2" charset="-78"/>
              </a:rPr>
              <a:t>: منشا تهدید وجدان اخلاقی دستگاه فراخود است.</a:t>
            </a:r>
          </a:p>
          <a:p>
            <a:pPr marL="0" indent="0" algn="r" rtl="1">
              <a:lnSpc>
                <a:spcPct val="200000"/>
              </a:lnSpc>
              <a:buNone/>
            </a:pPr>
            <a:endParaRPr lang="en-US" b="1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sz="1600" b="1" dirty="0">
                <a:solidFill>
                  <a:srgbClr val="FFC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                                                           </a:t>
            </a:r>
            <a:r>
              <a:rPr lang="fa-IR" sz="1600" b="1" dirty="0">
                <a:solidFill>
                  <a:srgbClr val="00206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1- اضطراب مبهم </a:t>
            </a:r>
            <a:r>
              <a:rPr lang="fa-IR" sz="1600" b="1" dirty="0">
                <a:solidFill>
                  <a:srgbClr val="FFC00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: </a:t>
            </a:r>
            <a:r>
              <a:rPr lang="fa-IR" sz="1600" b="1" dirty="0">
                <a:solidFill>
                  <a:srgbClr val="1B212B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در موقعیت های کم وبیش مناسب به سهولت بروز </a:t>
            </a:r>
            <a:r>
              <a:rPr lang="fa-IR" sz="1600" b="1" dirty="0" smtClean="0">
                <a:solidFill>
                  <a:srgbClr val="1B212B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می کند</a:t>
            </a:r>
            <a:endParaRPr lang="fa-IR" sz="1600" b="1" dirty="0">
              <a:solidFill>
                <a:srgbClr val="1B212B"/>
              </a:solidFill>
              <a:latin typeface="Adobe Arabic" panose="02040503050201020203" pitchFamily="18" charset="-78"/>
              <a:cs typeface="B Zar" panose="00000400000000000000" pitchFamily="2" charset="-78"/>
            </a:endParaRP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sz="1600" b="1" dirty="0">
                <a:latin typeface="Adobe Arabic" panose="02040503050201020203" pitchFamily="18" charset="-78"/>
                <a:cs typeface="B Zar" panose="00000400000000000000" pitchFamily="2" charset="-78"/>
              </a:rPr>
              <a:t>انواع اضطراب روان نژندی                 </a:t>
            </a:r>
            <a:r>
              <a:rPr lang="fa-IR" sz="1600" b="1" dirty="0">
                <a:solidFill>
                  <a:srgbClr val="00206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2- اضطراب مرضی </a:t>
            </a:r>
            <a:r>
              <a:rPr lang="fa-IR" sz="1600" b="1" dirty="0">
                <a:solidFill>
                  <a:srgbClr val="92D05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: </a:t>
            </a:r>
            <a:r>
              <a:rPr lang="fa-IR" sz="1600" b="1" dirty="0">
                <a:solidFill>
                  <a:srgbClr val="1B212B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بصورت ترس شدید و نامعقول است</a:t>
            </a: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sz="1600" b="1" dirty="0">
                <a:latin typeface="Adobe Arabic" panose="02040503050201020203" pitchFamily="18" charset="-78"/>
                <a:cs typeface="B Zar" panose="00000400000000000000" pitchFamily="2" charset="-78"/>
              </a:rPr>
              <a:t>                                                   </a:t>
            </a:r>
            <a:r>
              <a:rPr lang="fa-IR" sz="1600" b="1" dirty="0">
                <a:solidFill>
                  <a:srgbClr val="00206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3- وحشت زدگی</a:t>
            </a:r>
            <a:r>
              <a:rPr lang="fa-IR" sz="1600" b="1" dirty="0">
                <a:solidFill>
                  <a:srgbClr val="00B0F0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: </a:t>
            </a:r>
            <a:r>
              <a:rPr lang="fa-IR" sz="1600" b="1" dirty="0">
                <a:solidFill>
                  <a:srgbClr val="1B212B"/>
                </a:solidFill>
                <a:latin typeface="Adobe Arabic" panose="02040503050201020203" pitchFamily="18" charset="-78"/>
                <a:cs typeface="B Zar" panose="00000400000000000000" pitchFamily="2" charset="-78"/>
              </a:rPr>
              <a:t>به طور ناگهانی و بدون هیچ گونه تحریک ظاهری</a:t>
            </a:r>
            <a:endParaRPr lang="en-US" sz="1600" b="1" dirty="0">
              <a:solidFill>
                <a:srgbClr val="1B212B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23587" y="11825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800" dirty="0">
                <a:solidFill>
                  <a:schemeClr val="tx1"/>
                </a:solidFill>
                <a:latin typeface="Adobe Arabic" panose="02040503050201020203" pitchFamily="18" charset="-78"/>
                <a:cs typeface="B Titr" panose="00000700000000000000" pitchFamily="2" charset="-78"/>
              </a:rPr>
              <a:t>مفهوم اضطراب و بیماری های روانی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9CF91496-6679-4D18-B978-52A16D5E690E}"/>
              </a:ext>
            </a:extLst>
          </p:cNvPr>
          <p:cNvCxnSpPr/>
          <p:nvPr/>
        </p:nvCxnSpPr>
        <p:spPr>
          <a:xfrm flipH="1" flipV="1">
            <a:off x="9777358" y="1714098"/>
            <a:ext cx="404948" cy="404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A10D9DB2-D31E-4521-A519-BF2BF10EECE3}"/>
              </a:ext>
            </a:extLst>
          </p:cNvPr>
          <p:cNvCxnSpPr>
            <a:cxnSpLocks/>
          </p:cNvCxnSpPr>
          <p:nvPr/>
        </p:nvCxnSpPr>
        <p:spPr>
          <a:xfrm flipH="1">
            <a:off x="9507984" y="2119047"/>
            <a:ext cx="674323" cy="11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F76BF6C7-74B5-43EE-9EB4-2D0C178F5A88}"/>
              </a:ext>
            </a:extLst>
          </p:cNvPr>
          <p:cNvCxnSpPr>
            <a:cxnSpLocks/>
          </p:cNvCxnSpPr>
          <p:nvPr/>
        </p:nvCxnSpPr>
        <p:spPr>
          <a:xfrm flipH="1">
            <a:off x="9542226" y="2178143"/>
            <a:ext cx="640080" cy="643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8DD016D-86B1-469F-97F6-04530F22D01F}"/>
              </a:ext>
            </a:extLst>
          </p:cNvPr>
          <p:cNvCxnSpPr>
            <a:cxnSpLocks/>
          </p:cNvCxnSpPr>
          <p:nvPr/>
        </p:nvCxnSpPr>
        <p:spPr>
          <a:xfrm flipH="1">
            <a:off x="435006" y="3542190"/>
            <a:ext cx="111858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0D8DD0AA-35F9-4D9B-B89F-7C826A6F9E4F}"/>
              </a:ext>
            </a:extLst>
          </p:cNvPr>
          <p:cNvCxnSpPr/>
          <p:nvPr/>
        </p:nvCxnSpPr>
        <p:spPr>
          <a:xfrm flipH="1" flipV="1">
            <a:off x="9272852" y="3951299"/>
            <a:ext cx="470263" cy="587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C9889F97-61DA-4A6D-B232-A49D340B4725}"/>
              </a:ext>
            </a:extLst>
          </p:cNvPr>
          <p:cNvCxnSpPr>
            <a:cxnSpLocks/>
          </p:cNvCxnSpPr>
          <p:nvPr/>
        </p:nvCxnSpPr>
        <p:spPr>
          <a:xfrm flipH="1">
            <a:off x="9179511" y="4587980"/>
            <a:ext cx="5978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C89F2E1A-E984-4371-B9CE-AC7C915C7019}"/>
              </a:ext>
            </a:extLst>
          </p:cNvPr>
          <p:cNvCxnSpPr>
            <a:cxnSpLocks/>
          </p:cNvCxnSpPr>
          <p:nvPr/>
        </p:nvCxnSpPr>
        <p:spPr>
          <a:xfrm flipH="1">
            <a:off x="9430240" y="4636834"/>
            <a:ext cx="347118" cy="619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51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فصل ششم: نظریه روان درمانی گشتالت(پرز)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فصل هفتم:نظریه مبتنی بر محاوره اریک برن(تحلیل </a:t>
            </a:r>
            <a:r>
              <a:rPr lang="fa-IR" sz="2400" b="1" smtClean="0">
                <a:cs typeface="B zar" panose="00000400000000000000" pitchFamily="2" charset="-78"/>
              </a:rPr>
              <a:t>رفتار </a:t>
            </a:r>
            <a:r>
              <a:rPr lang="fa-IR" sz="2400" b="1" smtClean="0">
                <a:cs typeface="B zar" panose="00000400000000000000" pitchFamily="2" charset="-78"/>
              </a:rPr>
              <a:t>متقابل)</a:t>
            </a:r>
            <a:endParaRPr lang="fa-IR" sz="2400" b="1" dirty="0" smtClean="0"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فصل هشتم:نظریه واقعیت درمانی گلسر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فصل نهم : نظریه رفتار درمانی پاولوف و اسکینر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fa-IR" sz="2400" dirty="0" smtClean="0">
                <a:solidFill>
                  <a:srgbClr val="C00000"/>
                </a:solidFill>
                <a:latin typeface="Bernard MT Condensed" panose="02050806060905020404" pitchFamily="18" charset="0"/>
                <a:cs typeface="B Titr" panose="00000700000000000000" pitchFamily="2" charset="-78"/>
              </a:rPr>
              <a:t>فهرست مطالب</a:t>
            </a:r>
            <a:endParaRPr lang="fa-IR" sz="2400" dirty="0">
              <a:solidFill>
                <a:srgbClr val="C00000"/>
              </a:solidFill>
              <a:latin typeface="Bernard MT Condensed" panose="02050806060905020404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5087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1-به </a:t>
            </a:r>
            <a:r>
              <a:rPr lang="fa-IR" sz="2800" b="1" dirty="0">
                <a:cs typeface="B zar" panose="00000400000000000000" pitchFamily="2" charset="-78"/>
              </a:rPr>
              <a:t>موازات گسترش اجتماع و پیچیدگی نهادهای آن مشکلات بروز </a:t>
            </a:r>
            <a:r>
              <a:rPr lang="fa-IR" sz="2800" b="1" dirty="0" smtClean="0">
                <a:cs typeface="B zar" panose="00000400000000000000" pitchFamily="2" charset="-78"/>
              </a:rPr>
              <a:t>می کند</a:t>
            </a:r>
            <a:r>
              <a:rPr lang="fa-IR" sz="2800" b="1" dirty="0">
                <a:cs typeface="B zar" panose="00000400000000000000" pitchFamily="2" charset="-78"/>
              </a:rPr>
              <a:t>، روابط اجتماعی سست تر </a:t>
            </a:r>
            <a:r>
              <a:rPr lang="fa-IR" sz="2800" b="1" dirty="0" smtClean="0">
                <a:cs typeface="B zar" panose="00000400000000000000" pitchFamily="2" charset="-78"/>
              </a:rPr>
              <a:t>می شود </a:t>
            </a:r>
            <a:r>
              <a:rPr lang="fa-IR" sz="2800" b="1" dirty="0">
                <a:cs typeface="B zar" panose="00000400000000000000" pitchFamily="2" charset="-78"/>
              </a:rPr>
              <a:t>و افراد همبستگی عاطفی خود را از دست می دهند.</a:t>
            </a:r>
            <a:endParaRPr lang="en-US" sz="2800" b="1" dirty="0"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2-یکی </a:t>
            </a:r>
            <a:r>
              <a:rPr lang="fa-IR" sz="2800" b="1" dirty="0">
                <a:cs typeface="B zar" panose="00000400000000000000" pitchFamily="2" charset="-78"/>
              </a:rPr>
              <a:t>از دلایل وجودی مشاوره و راهنمایی نیز پیدایش افکار انسان دوستانه و رسوخ روز افزون آن به داخل نظام تربیتی بود تا در رفع مشکلات دانش آموزان بکوشد</a:t>
            </a:r>
            <a:r>
              <a:rPr lang="fa-IR" sz="2400" b="1" dirty="0" smtClean="0">
                <a:cs typeface="B zar" panose="00000400000000000000" pitchFamily="2" charset="-78"/>
              </a:rPr>
              <a:t>.</a:t>
            </a:r>
            <a:endParaRPr lang="en-US" sz="24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fa-IR" sz="2400" dirty="0" smtClean="0">
                <a:solidFill>
                  <a:srgbClr val="C00000"/>
                </a:solidFill>
                <a:latin typeface="Bernard MT Condensed" panose="02050806060905020404" pitchFamily="18" charset="0"/>
                <a:cs typeface="B Titr" panose="00000700000000000000" pitchFamily="2" charset="-78"/>
              </a:rPr>
              <a:t>ضرورت </a:t>
            </a:r>
            <a:r>
              <a:rPr lang="fa-IR" sz="2400" dirty="0">
                <a:solidFill>
                  <a:srgbClr val="C00000"/>
                </a:solidFill>
                <a:latin typeface="Bernard MT Condensed" panose="02050806060905020404" pitchFamily="18" charset="0"/>
                <a:cs typeface="B Titr" panose="00000700000000000000" pitchFamily="2" charset="-78"/>
              </a:rPr>
              <a:t>برقراری نظام راهنمایی و مشاوره</a:t>
            </a: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3-تحول </a:t>
            </a:r>
            <a:r>
              <a:rPr lang="fa-IR" sz="2800" b="1" dirty="0">
                <a:cs typeface="B zar" panose="00000400000000000000" pitchFamily="2" charset="-78"/>
              </a:rPr>
              <a:t>جوامع از حالت سنتی و دیکتاتوری به حالت دموکراسی و آزادی است.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cs typeface="B zar" panose="00000400000000000000" pitchFamily="2" charset="-78"/>
              </a:rPr>
              <a:t>4</a:t>
            </a:r>
            <a:r>
              <a:rPr lang="fa-IR" sz="2800" b="1" dirty="0" smtClean="0">
                <a:cs typeface="B zar" panose="00000400000000000000" pitchFamily="2" charset="-78"/>
              </a:rPr>
              <a:t>-توسعه </a:t>
            </a:r>
            <a:r>
              <a:rPr lang="fa-IR" sz="2800" b="1" dirty="0">
                <a:cs typeface="B zar" panose="00000400000000000000" pitchFamily="2" charset="-78"/>
              </a:rPr>
              <a:t>علوم نیز زمینه ای برای اعمال راهنمایی به وجود آورده است.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5- </a:t>
            </a:r>
            <a:r>
              <a:rPr lang="fa-IR" sz="2800" b="1" dirty="0">
                <a:cs typeface="B zar" panose="00000400000000000000" pitchFamily="2" charset="-78"/>
              </a:rPr>
              <a:t>تحول یک اجتماع از حالت ساده به حالت پیچیده شامل بافت اقتصادی آن جامعه نیز میشود و اقتصاد جامعه از حالت بدوی و کشاورزی به حالت صنعتی و مکانیزه میل می کند.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fa-IR" sz="2400" dirty="0" smtClean="0">
                <a:solidFill>
                  <a:srgbClr val="C00000"/>
                </a:solidFill>
                <a:latin typeface="Bernard MT Condensed" panose="02050806060905020404" pitchFamily="18" charset="0"/>
                <a:cs typeface="B Titr" panose="00000700000000000000" pitchFamily="2" charset="-78"/>
              </a:rPr>
              <a:t>ضرورت </a:t>
            </a:r>
            <a:r>
              <a:rPr lang="fa-IR" sz="2400" dirty="0">
                <a:solidFill>
                  <a:srgbClr val="C00000"/>
                </a:solidFill>
                <a:latin typeface="Bernard MT Condensed" panose="02050806060905020404" pitchFamily="18" charset="0"/>
                <a:cs typeface="B Titr" panose="00000700000000000000" pitchFamily="2" charset="-78"/>
              </a:rPr>
              <a:t>برقراری نظام راهنمایی و مشاوره</a:t>
            </a:r>
          </a:p>
        </p:txBody>
      </p:sp>
    </p:spTree>
    <p:extLst>
      <p:ext uri="{BB962C8B-B14F-4D97-AF65-F5344CB8AC3E}">
        <p14:creationId xmlns:p14="http://schemas.microsoft.com/office/powerpoint/2010/main" val="217951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6-سابقه </a:t>
            </a:r>
            <a:r>
              <a:rPr lang="fa-IR" sz="3200" b="1" dirty="0">
                <a:cs typeface="B Zar" panose="00000400000000000000" pitchFamily="2" charset="-78"/>
              </a:rPr>
              <a:t>تاریخی راهنمایی محدود نیست و سراغاز آن دورتر از سال   1908  میلادی است.</a:t>
            </a:r>
            <a:endParaRPr lang="en-US" sz="3200" b="1" dirty="0"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32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7-</a:t>
            </a:r>
            <a:r>
              <a:rPr lang="en-US" sz="32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 </a:t>
            </a:r>
            <a:r>
              <a:rPr lang="fa-IR" sz="3200" b="1" dirty="0">
                <a:solidFill>
                  <a:srgbClr val="002060"/>
                </a:solidFill>
                <a:cs typeface="B Zar" panose="00000400000000000000" pitchFamily="2" charset="-78"/>
              </a:rPr>
              <a:t>رشد جسمانی انسان بسیار کند است و اعمال و رفتارش براثر یادگیری محیطی مستمر شکل می گیرد</a:t>
            </a:r>
            <a:r>
              <a:rPr lang="fa-IR" sz="2800" b="1" dirty="0">
                <a:solidFill>
                  <a:srgbClr val="002060"/>
                </a:solidFill>
                <a:cs typeface="B Zar" panose="00000400000000000000" pitchFamily="2" charset="-78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2400" dirty="0">
                <a:solidFill>
                  <a:srgbClr val="002060"/>
                </a:solidFill>
                <a:latin typeface="Bernard MT Condensed" panose="02050806060905020404" pitchFamily="18" charset="0"/>
                <a:cs typeface="B Titr" panose="00000700000000000000" pitchFamily="2" charset="-78"/>
              </a:rPr>
              <a:t>ضرورت برقراری نظام راهنمایی و مشاوره</a:t>
            </a: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1-کمک </a:t>
            </a:r>
            <a:r>
              <a:rPr lang="fa-IR" sz="2800" b="1" dirty="0">
                <a:cs typeface="B zar" panose="00000400000000000000" pitchFamily="2" charset="-78"/>
              </a:rPr>
              <a:t>به فرد است برای یافتن راه خود و رسیدن به درجات بالاتری از کمال و معرفت و آگاهی.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راهنمایی </a:t>
            </a:r>
            <a:r>
              <a:rPr lang="fa-IR" sz="2800" b="1" dirty="0">
                <a:cs typeface="B zar" panose="00000400000000000000" pitchFamily="2" charset="-78"/>
              </a:rPr>
              <a:t>در یک رابطه مبتنی بر تعامل حسنه متقابل بین مراجع و مشاور انجام پذیر است. بین هسته اصلی و عمده کار بر مشاوره و تبادل نظر مبتنی است. مشاوره قلب راهنمایی است.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fa-IR" sz="2800" dirty="0">
              <a:solidFill>
                <a:schemeClr val="accent3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fa-IR" sz="2000" dirty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marL="0" indent="0" algn="l" rtl="1">
              <a:lnSpc>
                <a:spcPct val="150000"/>
              </a:lnSpc>
              <a:buNone/>
            </a:pPr>
            <a:endParaRPr lang="fa-IR" sz="2000" dirty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en-US" sz="2000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tx1"/>
                </a:solidFill>
                <a:cs typeface="B Titr" panose="00000700000000000000" pitchFamily="2" charset="-78"/>
              </a:rPr>
              <a:t>هدف </a:t>
            </a:r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راهنمایی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تعریف نظریه از نظر کرلینگز: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- </a:t>
            </a:r>
            <a:r>
              <a:rPr lang="fa-IR" sz="2800" b="1" dirty="0">
                <a:cs typeface="B zar" panose="00000400000000000000" pitchFamily="2" charset="-78"/>
              </a:rPr>
              <a:t>مجموعه ای است از سازه ها( مفاهیم) - تعاریف و فرضیات مرتبط به هم که با مشخص کردن روابط میان متغییرها و یا نظری منظم و منسجم از پدیده های مورد بحث به دست می دهد و هدفش تبیین و پیش بینی است.</a:t>
            </a:r>
          </a:p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نظریه چیست</a:t>
            </a:r>
            <a:endParaRPr lang="en-US" sz="28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19251</TotalTime>
  <Words>2158</Words>
  <Application>Microsoft Office PowerPoint</Application>
  <PresentationFormat>Custom</PresentationFormat>
  <Paragraphs>228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 Design</dc:creator>
  <cp:lastModifiedBy>09018868042</cp:lastModifiedBy>
  <cp:revision>6085</cp:revision>
  <dcterms:created xsi:type="dcterms:W3CDTF">2020-10-27T13:35:18Z</dcterms:created>
  <dcterms:modified xsi:type="dcterms:W3CDTF">2021-11-12T19:32:42Z</dcterms:modified>
</cp:coreProperties>
</file>